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13716000" cx="24377650"/>
  <p:notesSz cx="6858000" cy="9144000"/>
  <p:embeddedFontLst>
    <p:embeddedFont>
      <p:font typeface="Roboto"/>
      <p:regular r:id="rId49"/>
      <p:bold r:id="rId50"/>
      <p:italic r:id="rId51"/>
      <p:boldItalic r:id="rId52"/>
    </p:embeddedFont>
    <p:embeddedFont>
      <p:font typeface="Lobster"/>
      <p:regular r:id="rId53"/>
    </p:embeddedFont>
    <p:embeddedFont>
      <p:font typeface="Montserrat"/>
      <p:regular r:id="rId54"/>
      <p:bold r:id="rId55"/>
      <p:italic r:id="rId56"/>
      <p:boldItalic r:id="rId57"/>
    </p:embeddedFont>
    <p:embeddedFont>
      <p:font typeface="Poppins"/>
      <p:regular r:id="rId58"/>
      <p:bold r:id="rId59"/>
      <p:italic r:id="rId60"/>
      <p:boldItalic r:id="rId61"/>
    </p:embeddedFont>
    <p:embeddedFont>
      <p:font typeface="Lato Light"/>
      <p:regular r:id="rId62"/>
      <p:bold r:id="rId63"/>
      <p:italic r:id="rId64"/>
      <p:boldItalic r:id="rId65"/>
    </p:embeddedFont>
    <p:embeddedFont>
      <p:font typeface="Montserrat Medium"/>
      <p:regular r:id="rId66"/>
      <p:bold r:id="rId67"/>
      <p:italic r:id="rId68"/>
      <p:boldItalic r:id="rId69"/>
    </p:embeddedFont>
    <p:embeddedFont>
      <p:font typeface="Montserrat Light"/>
      <p:regular r:id="rId70"/>
      <p:bold r:id="rId71"/>
      <p:italic r:id="rId72"/>
      <p:boldItalic r:id="rId73"/>
    </p:embeddedFont>
    <p:embeddedFont>
      <p:font typeface="Montserrat ExtraLight"/>
      <p:regular r:id="rId74"/>
      <p:bold r:id="rId75"/>
      <p:italic r:id="rId76"/>
      <p:boldItalic r:id="rId77"/>
    </p:embeddedFont>
    <p:embeddedFont>
      <p:font typeface="Montserrat Thin"/>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MontserratThin-italic.fntdata"/><Relationship Id="rId81" Type="http://schemas.openxmlformats.org/officeDocument/2006/relationships/font" Target="fonts/MontserratThin-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Light-boldItalic.fntdata"/><Relationship Id="rId72" Type="http://schemas.openxmlformats.org/officeDocument/2006/relationships/font" Target="fonts/MontserratLight-italic.fntdata"/><Relationship Id="rId31" Type="http://schemas.openxmlformats.org/officeDocument/2006/relationships/slide" Target="slides/slide27.xml"/><Relationship Id="rId75" Type="http://schemas.openxmlformats.org/officeDocument/2006/relationships/font" Target="fonts/MontserratExtraLight-bold.fntdata"/><Relationship Id="rId30" Type="http://schemas.openxmlformats.org/officeDocument/2006/relationships/slide" Target="slides/slide26.xml"/><Relationship Id="rId74" Type="http://schemas.openxmlformats.org/officeDocument/2006/relationships/font" Target="fonts/MontserratExtraLight-regular.fntdata"/><Relationship Id="rId33" Type="http://schemas.openxmlformats.org/officeDocument/2006/relationships/slide" Target="slides/slide29.xml"/><Relationship Id="rId77" Type="http://schemas.openxmlformats.org/officeDocument/2006/relationships/font" Target="fonts/MontserratExtraLight-boldItalic.fntdata"/><Relationship Id="rId32" Type="http://schemas.openxmlformats.org/officeDocument/2006/relationships/slide" Target="slides/slide28.xml"/><Relationship Id="rId76" Type="http://schemas.openxmlformats.org/officeDocument/2006/relationships/font" Target="fonts/MontserratExtraLight-italic.fntdata"/><Relationship Id="rId35" Type="http://schemas.openxmlformats.org/officeDocument/2006/relationships/slide" Target="slides/slide31.xml"/><Relationship Id="rId79" Type="http://schemas.openxmlformats.org/officeDocument/2006/relationships/font" Target="fonts/MontserratThin-bold.fntdata"/><Relationship Id="rId34" Type="http://schemas.openxmlformats.org/officeDocument/2006/relationships/slide" Target="slides/slide30.xml"/><Relationship Id="rId78" Type="http://schemas.openxmlformats.org/officeDocument/2006/relationships/font" Target="fonts/MontserratThin-regular.fntdata"/><Relationship Id="rId71" Type="http://schemas.openxmlformats.org/officeDocument/2006/relationships/font" Target="fonts/MontserratLight-bold.fntdata"/><Relationship Id="rId70" Type="http://schemas.openxmlformats.org/officeDocument/2006/relationships/font" Target="fonts/MontserratLight-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Light-regular.fntdata"/><Relationship Id="rId61" Type="http://schemas.openxmlformats.org/officeDocument/2006/relationships/font" Target="fonts/Poppins-boldItalic.fntdata"/><Relationship Id="rId20" Type="http://schemas.openxmlformats.org/officeDocument/2006/relationships/slide" Target="slides/slide16.xml"/><Relationship Id="rId64" Type="http://schemas.openxmlformats.org/officeDocument/2006/relationships/font" Target="fonts/LatoLight-italic.fntdata"/><Relationship Id="rId63" Type="http://schemas.openxmlformats.org/officeDocument/2006/relationships/font" Target="fonts/LatoLight-bold.fntdata"/><Relationship Id="rId22" Type="http://schemas.openxmlformats.org/officeDocument/2006/relationships/slide" Target="slides/slide18.xml"/><Relationship Id="rId66" Type="http://schemas.openxmlformats.org/officeDocument/2006/relationships/font" Target="fonts/MontserratMedium-regular.fntdata"/><Relationship Id="rId21" Type="http://schemas.openxmlformats.org/officeDocument/2006/relationships/slide" Target="slides/slide17.xml"/><Relationship Id="rId65" Type="http://schemas.openxmlformats.org/officeDocument/2006/relationships/font" Target="fonts/LatoLight-boldItalic.fntdata"/><Relationship Id="rId24" Type="http://schemas.openxmlformats.org/officeDocument/2006/relationships/slide" Target="slides/slide20.xml"/><Relationship Id="rId68" Type="http://schemas.openxmlformats.org/officeDocument/2006/relationships/font" Target="fonts/MontserratMedium-italic.fntdata"/><Relationship Id="rId23" Type="http://schemas.openxmlformats.org/officeDocument/2006/relationships/slide" Target="slides/slide19.xml"/><Relationship Id="rId67" Type="http://schemas.openxmlformats.org/officeDocument/2006/relationships/font" Target="fonts/MontserratMedium-bold.fntdata"/><Relationship Id="rId60" Type="http://schemas.openxmlformats.org/officeDocument/2006/relationships/font" Target="fonts/Poppins-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Medium-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obster-regular.fntdata"/><Relationship Id="rId52" Type="http://schemas.openxmlformats.org/officeDocument/2006/relationships/font" Target="fonts/Roboto-boldItalic.fntdata"/><Relationship Id="rId11" Type="http://schemas.openxmlformats.org/officeDocument/2006/relationships/slide" Target="slides/slide7.xml"/><Relationship Id="rId55" Type="http://schemas.openxmlformats.org/officeDocument/2006/relationships/font" Target="fonts/Montserrat-bold.fntdata"/><Relationship Id="rId10" Type="http://schemas.openxmlformats.org/officeDocument/2006/relationships/slide" Target="slides/slide6.xml"/><Relationship Id="rId54" Type="http://schemas.openxmlformats.org/officeDocument/2006/relationships/font" Target="fonts/Montserrat-regular.fntdata"/><Relationship Id="rId13" Type="http://schemas.openxmlformats.org/officeDocument/2006/relationships/slide" Target="slides/slide9.xml"/><Relationship Id="rId57" Type="http://schemas.openxmlformats.org/officeDocument/2006/relationships/font" Target="fonts/Montserrat-boldItalic.fntdata"/><Relationship Id="rId12" Type="http://schemas.openxmlformats.org/officeDocument/2006/relationships/slide" Target="slides/slide8.xml"/><Relationship Id="rId56" Type="http://schemas.openxmlformats.org/officeDocument/2006/relationships/font" Target="fonts/Montserrat-italic.fntdata"/><Relationship Id="rId15" Type="http://schemas.openxmlformats.org/officeDocument/2006/relationships/slide" Target="slides/slide11.xml"/><Relationship Id="rId59" Type="http://schemas.openxmlformats.org/officeDocument/2006/relationships/font" Target="fonts/Poppins-bold.fntdata"/><Relationship Id="rId14" Type="http://schemas.openxmlformats.org/officeDocument/2006/relationships/slide" Target="slides/slide10.xml"/><Relationship Id="rId58" Type="http://schemas.openxmlformats.org/officeDocument/2006/relationships/font" Target="fonts/Poppi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91421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indent="0" lvl="2" marL="182843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indent="0" lvl="3" marL="274265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indent="0" lvl="4" marL="365686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indent="0" lvl="5" marL="457108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indent="0" lvl="6" marL="548530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indent="0" lvl="7" marL="6399520"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indent="0" lvl="8" marL="731373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91421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indent="0" lvl="2" marL="182843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indent="0" lvl="3" marL="274265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indent="0" lvl="4" marL="365686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indent="0" lvl="5" marL="457108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indent="0" lvl="6" marL="548530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indent="0" lvl="7" marL="6399520"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indent="0" lvl="8" marL="731373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228600" lvl="0" marL="457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91421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indent="0" lvl="2" marL="182843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indent="0" lvl="3" marL="274265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indent="0" lvl="4" marL="365686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indent="0" lvl="5" marL="457108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indent="0" lvl="6" marL="548530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indent="0" lvl="7" marL="6399520"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indent="0" lvl="8" marL="731373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Shape 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 name="Shape 43"/>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44" name="Shape 44"/>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en-US"/>
              <a:t>Google form = randomisation, gestion par section</a:t>
            </a:r>
            <a:br>
              <a:rPr lang="en-US"/>
            </a:br>
            <a:r>
              <a:rPr lang="en-US"/>
              <a:t>Pas de biais = questions démographique (biais de désirabilité sociale)</a:t>
            </a:r>
            <a:br>
              <a:rPr lang="en-US"/>
            </a:br>
            <a:endParaRPr/>
          </a:p>
        </p:txBody>
      </p:sp>
      <p:sp>
        <p:nvSpPr>
          <p:cNvPr id="153" name="Shape 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
        <p:nvSpPr>
          <p:cNvPr id="167" name="Shape 1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4" name="Shape 17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75" name="Shape 17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en-US"/>
              <a:t>A : 91% budget important</a:t>
            </a:r>
            <a:br>
              <a:rPr lang="en-US"/>
            </a:br>
            <a:r>
              <a:rPr lang="en-US"/>
              <a:t>B : 70% oui escale longue pour visiter un pays en plus </a:t>
            </a:r>
            <a:endParaRPr/>
          </a:p>
          <a:p>
            <a:pPr indent="0" lvl="0" marL="0" rtl="0">
              <a:spcBef>
                <a:spcPts val="0"/>
              </a:spcBef>
              <a:spcAft>
                <a:spcPts val="0"/>
              </a:spcAft>
              <a:buNone/>
            </a:pPr>
            <a:r>
              <a:rPr lang="en-US"/>
              <a:t>B : 94% utilisent comparateurs</a:t>
            </a:r>
            <a:endParaRPr/>
          </a:p>
        </p:txBody>
      </p:sp>
      <p:sp>
        <p:nvSpPr>
          <p:cNvPr id="190" name="Shape 1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
        <p:nvSpPr>
          <p:cNvPr id="203" name="Shape 2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spcAft>
                <a:spcPts val="0"/>
              </a:spcAft>
              <a:buClr>
                <a:schemeClr val="dk2"/>
              </a:buClr>
              <a:buSzPts val="1100"/>
              <a:buFont typeface="Arial"/>
              <a:buNone/>
            </a:pPr>
            <a:r>
              <a:rPr lang="en-US" sz="1200">
                <a:solidFill>
                  <a:schemeClr val="dk2"/>
                </a:solidFill>
              </a:rPr>
              <a:t>r Clayton Christensen, est un outil issu du marketing permettant d’avoir une autre vision des motivations d’un client, partant du principe que “</a:t>
            </a:r>
            <a:r>
              <a:rPr i="1" lang="en-US" sz="1200">
                <a:solidFill>
                  <a:schemeClr val="dk2"/>
                </a:solidFill>
              </a:rPr>
              <a:t>les gens n’achètent pas des produits pour ce qu’ils sont, [mais] pour ce qu’ils font</a:t>
            </a:r>
            <a:r>
              <a:rPr lang="en-US" sz="1200">
                <a:solidFill>
                  <a:schemeClr val="dk2"/>
                </a:solidFill>
              </a:rPr>
              <a:t>”</a:t>
            </a:r>
            <a:endParaRPr/>
          </a:p>
        </p:txBody>
      </p:sp>
      <p:sp>
        <p:nvSpPr>
          <p:cNvPr id="211" name="Shape 211"/>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spcAft>
                <a:spcPts val="0"/>
              </a:spcAft>
              <a:buClr>
                <a:schemeClr val="dk2"/>
              </a:buClr>
              <a:buSzPts val="1100"/>
              <a:buFont typeface="Arial"/>
              <a:buNone/>
            </a:pPr>
            <a:r>
              <a:rPr lang="en-US" sz="1200">
                <a:solidFill>
                  <a:schemeClr val="dk2"/>
                </a:solidFill>
              </a:rPr>
              <a:t>r Clayton Christensen, est un outil issu du marketing permettant d’avoir une autre vision des motivations d’un client, partant du principe que “</a:t>
            </a:r>
            <a:r>
              <a:rPr i="1" lang="en-US" sz="1200">
                <a:solidFill>
                  <a:schemeClr val="dk2"/>
                </a:solidFill>
              </a:rPr>
              <a:t>les gens n’achètent pas des produits pour ce qu’ils sont, [mais] pour ce qu’ils font</a:t>
            </a:r>
            <a:r>
              <a:rPr lang="en-US" sz="1200">
                <a:solidFill>
                  <a:schemeClr val="dk2"/>
                </a:solidFill>
              </a:rPr>
              <a:t>”</a:t>
            </a:r>
            <a:endParaRPr/>
          </a:p>
        </p:txBody>
      </p:sp>
      <p:sp>
        <p:nvSpPr>
          <p:cNvPr id="219" name="Shape 219"/>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
        <p:nvSpPr>
          <p:cNvPr id="231" name="Shape 2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
        <p:nvSpPr>
          <p:cNvPr id="238" name="Shape 2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246" name="Shape 246"/>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Shape 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51" name="Shape 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4" name="Shape 25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55" name="Shape 25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
        <p:nvSpPr>
          <p:cNvPr id="273" name="Shape 2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US"/>
              <a:t>Très rapide, brouillon pour avoir très vite des retours</a:t>
            </a:r>
            <a:endParaRPr/>
          </a:p>
        </p:txBody>
      </p:sp>
      <p:sp>
        <p:nvSpPr>
          <p:cNvPr id="282" name="Shape 2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US"/>
              <a:t>gain de temps</a:t>
            </a:r>
            <a:endParaRPr/>
          </a:p>
          <a:p>
            <a:pPr indent="-317500" lvl="0" marL="457200" rtl="0">
              <a:spcBef>
                <a:spcPts val="0"/>
              </a:spcBef>
              <a:spcAft>
                <a:spcPts val="0"/>
              </a:spcAft>
              <a:buSzPts val="1400"/>
              <a:buChar char="-"/>
            </a:pPr>
            <a:r>
              <a:rPr lang="en-US"/>
              <a:t>ouvert aux critiques grâce à l’aspect brouillon</a:t>
            </a:r>
            <a:br>
              <a:rPr lang="en-US"/>
            </a:br>
            <a:r>
              <a:rPr lang="en-US"/>
              <a:t>grand bien nous en a pris, des oublis ont été réparés</a:t>
            </a:r>
            <a:endParaRPr/>
          </a:p>
        </p:txBody>
      </p:sp>
      <p:sp>
        <p:nvSpPr>
          <p:cNvPr id="293" name="Shape 2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US"/>
              <a:t>gain de temps</a:t>
            </a:r>
            <a:endParaRPr/>
          </a:p>
          <a:p>
            <a:pPr indent="-317500" lvl="0" marL="457200" rtl="0">
              <a:spcBef>
                <a:spcPts val="0"/>
              </a:spcBef>
              <a:spcAft>
                <a:spcPts val="0"/>
              </a:spcAft>
              <a:buSzPts val="1400"/>
              <a:buChar char="-"/>
            </a:pPr>
            <a:r>
              <a:rPr lang="en-US"/>
              <a:t>ouvert aux critiques grâce à l’aspect brouillon</a:t>
            </a:r>
            <a:br>
              <a:rPr lang="en-US"/>
            </a:br>
            <a:r>
              <a:rPr lang="en-US"/>
              <a:t>grand bien nous en a pris, des oublis ont été réparés</a:t>
            </a:r>
            <a:endParaRPr/>
          </a:p>
        </p:txBody>
      </p:sp>
      <p:sp>
        <p:nvSpPr>
          <p:cNvPr id="302" name="Shape 3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US"/>
              <a:t>protocole précis</a:t>
            </a:r>
            <a:br>
              <a:rPr lang="en-US"/>
            </a:br>
            <a:r>
              <a:rPr lang="en-US"/>
              <a:t>scénario correspond à l’usage (recherche secondaire </a:t>
            </a:r>
            <a:endParaRPr/>
          </a:p>
        </p:txBody>
      </p:sp>
      <p:sp>
        <p:nvSpPr>
          <p:cNvPr id="311" name="Shape 3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US"/>
              <a:t>protocole précis</a:t>
            </a:r>
            <a:br>
              <a:rPr lang="en-US"/>
            </a:br>
            <a:r>
              <a:rPr lang="en-US"/>
              <a:t>scénario correspond à l’usage (recherche secondaire </a:t>
            </a:r>
            <a:endParaRPr/>
          </a:p>
        </p:txBody>
      </p:sp>
      <p:sp>
        <p:nvSpPr>
          <p:cNvPr id="322" name="Shape 3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
        <p:nvSpPr>
          <p:cNvPr id="336" name="Shape 3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
        <p:nvSpPr>
          <p:cNvPr id="344" name="Shape 3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
        <p:nvSpPr>
          <p:cNvPr id="351" name="Shape 3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7" name="Shape 67"/>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68" name="Shape 6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359" name="Shape 3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368" name="Shape 3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
        <p:nvSpPr>
          <p:cNvPr id="380" name="Shape 3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392" name="Shape 3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1" name="Shape 401"/>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402" name="Shape 402"/>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417" name="Shape 4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429" name="Shape 4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440" name="Shape 4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452" name="Shape 4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461" name="Shape 4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83" name="Shape 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471" name="Shape 4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4" name="Shape 48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To change the image behind the Mock up.</a:t>
            </a:r>
            <a:endParaRPr/>
          </a:p>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Select the layer - &gt; Right Click -&gt; Send to Back -&gt; Delete the image -&gt; Drag &amp; Drop your Own Picture -&gt; Send to Back (again)</a:t>
            </a:r>
            <a:endParaRPr b="0" i="0" sz="2400" u="none" cap="none" strike="noStrike">
              <a:solidFill>
                <a:schemeClr val="dk1"/>
              </a:solidFill>
              <a:latin typeface="Calibri"/>
              <a:ea typeface="Calibri"/>
              <a:cs typeface="Calibri"/>
              <a:sym typeface="Calibri"/>
            </a:endParaRPr>
          </a:p>
        </p:txBody>
      </p:sp>
      <p:sp>
        <p:nvSpPr>
          <p:cNvPr id="485" name="Shape 48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09" name="Shape 509"/>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To change the image behind the Mock up.</a:t>
            </a:r>
            <a:endParaRPr/>
          </a:p>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Select the layer - &gt; Right Click -&gt; Send to Back -&gt; Delete the image -&gt; Drag &amp; Drop your Own Picture -&gt; Send to Back (again)</a:t>
            </a:r>
            <a:endParaRPr b="0" i="0" sz="2400" u="none" cap="none" strike="noStrike">
              <a:solidFill>
                <a:schemeClr val="dk1"/>
              </a:solidFill>
              <a:latin typeface="Calibri"/>
              <a:ea typeface="Calibri"/>
              <a:cs typeface="Calibri"/>
              <a:sym typeface="Calibri"/>
            </a:endParaRPr>
          </a:p>
        </p:txBody>
      </p:sp>
      <p:sp>
        <p:nvSpPr>
          <p:cNvPr id="510" name="Shape 510"/>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Shape 5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534" name="Shape 5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Shape 5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
        <p:nvSpPr>
          <p:cNvPr id="543" name="Shape 5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5" name="Shape 9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96" name="Shape 96"/>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US"/>
              <a:t>13 études, 6 sources différentes (</a:t>
            </a:r>
            <a:endParaRPr/>
          </a:p>
          <a:p>
            <a:pPr indent="-317500" lvl="0" marL="457200" rtl="0">
              <a:spcBef>
                <a:spcPts val="0"/>
              </a:spcBef>
              <a:spcAft>
                <a:spcPts val="0"/>
              </a:spcAft>
              <a:buSzPts val="1400"/>
              <a:buChar char="-"/>
            </a:pPr>
            <a:r>
              <a:rPr lang="en-US"/>
              <a:t>Phocuswright =</a:t>
            </a:r>
            <a:r>
              <a:rPr lang="en-US"/>
              <a:t>Unrivaled provider of travel, tourism and hospitality market research</a:t>
            </a:r>
            <a:br>
              <a:rPr lang="en-US"/>
            </a:br>
            <a:r>
              <a:rPr lang="en-US"/>
              <a:t>un rapport par an</a:t>
            </a:r>
            <a:endParaRPr/>
          </a:p>
          <a:p>
            <a:pPr indent="-317500" lvl="0" marL="457200" rtl="0">
              <a:spcBef>
                <a:spcPts val="0"/>
              </a:spcBef>
              <a:spcAft>
                <a:spcPts val="0"/>
              </a:spcAft>
              <a:buSzPts val="1400"/>
              <a:buChar char="-"/>
            </a:pPr>
            <a:r>
              <a:rPr lang="en-US"/>
              <a:t>nombreux = 13 sources</a:t>
            </a:r>
            <a:endParaRPr/>
          </a:p>
        </p:txBody>
      </p:sp>
      <p:sp>
        <p:nvSpPr>
          <p:cNvPr id="111" name="Shape 1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US"/>
              <a:t>Phocuswright =Unrivaled provider of travel, tourism and hospitality market research</a:t>
            </a:r>
            <a:br>
              <a:rPr lang="en-US"/>
            </a:br>
            <a:r>
              <a:rPr lang="en-US"/>
              <a:t>un rapport par an</a:t>
            </a:r>
            <a:endParaRPr/>
          </a:p>
        </p:txBody>
      </p:sp>
      <p:sp>
        <p:nvSpPr>
          <p:cNvPr id="126" name="Shape 1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US"/>
              <a:t>Phocuswright =Unrivaled provider of travel, tourism and hospitality market research</a:t>
            </a:r>
            <a:br>
              <a:rPr lang="en-US"/>
            </a:br>
            <a:r>
              <a:rPr lang="en-US"/>
              <a:t>un rapport par an</a:t>
            </a:r>
            <a:endParaRPr/>
          </a:p>
        </p:txBody>
      </p:sp>
      <p:sp>
        <p:nvSpPr>
          <p:cNvPr id="139" name="Shape 1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US"/>
              <a:t>Phocuswright =Unrivaled provider of travel, tourism and hospitality market research</a:t>
            </a:r>
            <a:br>
              <a:rPr lang="en-US"/>
            </a:br>
            <a:r>
              <a:rPr lang="en-US"/>
              <a:t>un rapport par an</a:t>
            </a:r>
            <a:endParaRPr/>
          </a:p>
        </p:txBody>
      </p:sp>
      <p:sp>
        <p:nvSpPr>
          <p:cNvPr id="146" name="Shape 1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9_Portfolio Three">
    <p:spTree>
      <p:nvGrpSpPr>
        <p:cNvPr id="38" name="Shape 38"/>
        <p:cNvGrpSpPr/>
        <p:nvPr/>
      </p:nvGrpSpPr>
      <p:grpSpPr>
        <a:xfrm>
          <a:off x="0" y="0"/>
          <a:ext cx="0" cy="0"/>
          <a:chOff x="0" y="0"/>
          <a:chExt cx="0" cy="0"/>
        </a:xfrm>
      </p:grpSpPr>
      <p:sp>
        <p:nvSpPr>
          <p:cNvPr id="39" name="Shape 39"/>
          <p:cNvSpPr/>
          <p:nvPr>
            <p:ph idx="2" type="pic"/>
          </p:nvPr>
        </p:nvSpPr>
        <p:spPr>
          <a:xfrm>
            <a:off x="-72" y="5254"/>
            <a:ext cx="11884098" cy="13710744"/>
          </a:xfrm>
          <a:prstGeom prst="rect">
            <a:avLst/>
          </a:prstGeom>
          <a:solidFill>
            <a:srgbClr val="F2F2F2"/>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1600"/>
              <a:buFont typeface="Arial"/>
              <a:buNone/>
              <a:defRPr b="0" i="0" sz="16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40" name="Shape 40"/>
          <p:cNvSpPr/>
          <p:nvPr>
            <p:ph idx="3" type="pic"/>
          </p:nvPr>
        </p:nvSpPr>
        <p:spPr>
          <a:xfrm>
            <a:off x="12417425" y="0"/>
            <a:ext cx="11972815" cy="13716000"/>
          </a:xfrm>
          <a:prstGeom prst="rect">
            <a:avLst/>
          </a:prstGeom>
          <a:solidFill>
            <a:srgbClr val="F2F2F2"/>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1600"/>
              <a:buFont typeface="Arial"/>
              <a:buNone/>
              <a:defRPr b="0" i="0" sz="16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Placeholder-minus">
    <p:spTree>
      <p:nvGrpSpPr>
        <p:cNvPr id="13" name="Shape 13"/>
        <p:cNvGrpSpPr/>
        <p:nvPr/>
      </p:nvGrpSpPr>
      <p:grpSpPr>
        <a:xfrm>
          <a:off x="0" y="0"/>
          <a:ext cx="0" cy="0"/>
          <a:chOff x="0" y="0"/>
          <a:chExt cx="0" cy="0"/>
        </a:xfrm>
      </p:grpSpPr>
      <p:sp>
        <p:nvSpPr>
          <p:cNvPr id="14" name="Shape 14"/>
          <p:cNvSpPr/>
          <p:nvPr>
            <p:ph idx="2" type="pic"/>
          </p:nvPr>
        </p:nvSpPr>
        <p:spPr>
          <a:xfrm>
            <a:off x="10704176" y="3297336"/>
            <a:ext cx="10553700" cy="9051110"/>
          </a:xfrm>
          <a:prstGeom prst="rect">
            <a:avLst/>
          </a:prstGeom>
          <a:solidFill>
            <a:srgbClr val="F2F2F2"/>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with photo">
    <p:spTree>
      <p:nvGrpSpPr>
        <p:cNvPr id="15" name="Shape 15"/>
        <p:cNvGrpSpPr/>
        <p:nvPr/>
      </p:nvGrpSpPr>
      <p:grpSpPr>
        <a:xfrm>
          <a:off x="0" y="0"/>
          <a:ext cx="0" cy="0"/>
          <a:chOff x="0" y="0"/>
          <a:chExt cx="0" cy="0"/>
        </a:xfrm>
      </p:grpSpPr>
      <p:sp>
        <p:nvSpPr>
          <p:cNvPr id="16" name="Shape 16"/>
          <p:cNvSpPr/>
          <p:nvPr>
            <p:ph idx="2" type="pic"/>
          </p:nvPr>
        </p:nvSpPr>
        <p:spPr>
          <a:xfrm>
            <a:off x="1460484" y="1008282"/>
            <a:ext cx="5112005" cy="5111750"/>
          </a:xfrm>
          <a:prstGeom prst="rect">
            <a:avLst/>
          </a:prstGeom>
          <a:solidFill>
            <a:schemeClr val="accent1"/>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17" name="Shape 17"/>
          <p:cNvSpPr/>
          <p:nvPr>
            <p:ph idx="3" type="pic"/>
          </p:nvPr>
        </p:nvSpPr>
        <p:spPr>
          <a:xfrm>
            <a:off x="6861621" y="1008282"/>
            <a:ext cx="5112005" cy="5111750"/>
          </a:xfrm>
          <a:prstGeom prst="rect">
            <a:avLst/>
          </a:prstGeom>
          <a:solidFill>
            <a:schemeClr val="accent1"/>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18" name="Shape 18"/>
          <p:cNvSpPr/>
          <p:nvPr>
            <p:ph idx="4" type="pic"/>
          </p:nvPr>
        </p:nvSpPr>
        <p:spPr>
          <a:xfrm>
            <a:off x="12262758" y="1008282"/>
            <a:ext cx="5112005" cy="5111750"/>
          </a:xfrm>
          <a:prstGeom prst="rect">
            <a:avLst/>
          </a:prstGeom>
          <a:solidFill>
            <a:schemeClr val="accent1"/>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19" name="Shape 19"/>
          <p:cNvSpPr/>
          <p:nvPr>
            <p:ph idx="5" type="pic"/>
          </p:nvPr>
        </p:nvSpPr>
        <p:spPr>
          <a:xfrm>
            <a:off x="17663897" y="1008282"/>
            <a:ext cx="5112005" cy="5111750"/>
          </a:xfrm>
          <a:prstGeom prst="rect">
            <a:avLst/>
          </a:prstGeom>
          <a:solidFill>
            <a:schemeClr val="accent1"/>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20" name="Shape 20"/>
          <p:cNvSpPr/>
          <p:nvPr>
            <p:ph idx="6" type="pic"/>
          </p:nvPr>
        </p:nvSpPr>
        <p:spPr>
          <a:xfrm>
            <a:off x="1460484" y="6497960"/>
            <a:ext cx="5112005" cy="5111750"/>
          </a:xfrm>
          <a:prstGeom prst="rect">
            <a:avLst/>
          </a:prstGeom>
          <a:solidFill>
            <a:schemeClr val="accent1"/>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21" name="Shape 21"/>
          <p:cNvSpPr/>
          <p:nvPr>
            <p:ph idx="7" type="pic"/>
          </p:nvPr>
        </p:nvSpPr>
        <p:spPr>
          <a:xfrm>
            <a:off x="6861621" y="6497960"/>
            <a:ext cx="5112005" cy="5111750"/>
          </a:xfrm>
          <a:prstGeom prst="rect">
            <a:avLst/>
          </a:prstGeom>
          <a:solidFill>
            <a:schemeClr val="accent1"/>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22" name="Shape 22"/>
          <p:cNvSpPr/>
          <p:nvPr>
            <p:ph idx="8" type="pic"/>
          </p:nvPr>
        </p:nvSpPr>
        <p:spPr>
          <a:xfrm>
            <a:off x="12262758" y="6497960"/>
            <a:ext cx="5112005" cy="5111750"/>
          </a:xfrm>
          <a:prstGeom prst="rect">
            <a:avLst/>
          </a:prstGeom>
          <a:solidFill>
            <a:schemeClr val="accent1"/>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23" name="Shape 23"/>
          <p:cNvSpPr/>
          <p:nvPr>
            <p:ph idx="9" type="pic"/>
          </p:nvPr>
        </p:nvSpPr>
        <p:spPr>
          <a:xfrm>
            <a:off x="17663897" y="6497960"/>
            <a:ext cx="5112005" cy="5111750"/>
          </a:xfrm>
          <a:prstGeom prst="rect">
            <a:avLst/>
          </a:prstGeom>
          <a:solidFill>
            <a:schemeClr val="accent1"/>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aceholder-minus">
    <p:spTree>
      <p:nvGrpSpPr>
        <p:cNvPr id="24" name="Shape 24"/>
        <p:cNvGrpSpPr/>
        <p:nvPr/>
      </p:nvGrpSpPr>
      <p:grpSpPr>
        <a:xfrm>
          <a:off x="0" y="0"/>
          <a:ext cx="0" cy="0"/>
          <a:chOff x="0" y="0"/>
          <a:chExt cx="0" cy="0"/>
        </a:xfrm>
      </p:grpSpPr>
      <p:sp>
        <p:nvSpPr>
          <p:cNvPr id="25" name="Shape 25"/>
          <p:cNvSpPr/>
          <p:nvPr>
            <p:ph idx="2" type="pic"/>
          </p:nvPr>
        </p:nvSpPr>
        <p:spPr>
          <a:xfrm>
            <a:off x="15288769" y="2560321"/>
            <a:ext cx="5669280" cy="8595360"/>
          </a:xfrm>
          <a:prstGeom prst="rect">
            <a:avLst/>
          </a:prstGeom>
          <a:solidFill>
            <a:srgbClr val="F2F2F2"/>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Placeholder-minus">
    <p:spTree>
      <p:nvGrpSpPr>
        <p:cNvPr id="26" name="Shape 26"/>
        <p:cNvGrpSpPr/>
        <p:nvPr/>
      </p:nvGrpSpPr>
      <p:grpSpPr>
        <a:xfrm>
          <a:off x="0" y="0"/>
          <a:ext cx="0" cy="0"/>
          <a:chOff x="0" y="0"/>
          <a:chExt cx="0" cy="0"/>
        </a:xfrm>
      </p:grpSpPr>
      <p:sp>
        <p:nvSpPr>
          <p:cNvPr id="27" name="Shape 27"/>
          <p:cNvSpPr/>
          <p:nvPr>
            <p:ph idx="2" type="pic"/>
          </p:nvPr>
        </p:nvSpPr>
        <p:spPr>
          <a:xfrm>
            <a:off x="2924281" y="5151119"/>
            <a:ext cx="9903920" cy="7572468"/>
          </a:xfrm>
          <a:prstGeom prst="rect">
            <a:avLst/>
          </a:prstGeom>
          <a:solidFill>
            <a:srgbClr val="F2F2F2"/>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28" name="Shape 28"/>
          <p:cNvSpPr/>
          <p:nvPr>
            <p:ph idx="3" type="pic"/>
          </p:nvPr>
        </p:nvSpPr>
        <p:spPr>
          <a:xfrm>
            <a:off x="13579494" y="5151119"/>
            <a:ext cx="9903920" cy="7572468"/>
          </a:xfrm>
          <a:prstGeom prst="rect">
            <a:avLst/>
          </a:prstGeom>
          <a:solidFill>
            <a:srgbClr val="F2F2F2"/>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8_Portfolio Three">
    <p:spTree>
      <p:nvGrpSpPr>
        <p:cNvPr id="29" name="Shape 29"/>
        <p:cNvGrpSpPr/>
        <p:nvPr/>
      </p:nvGrpSpPr>
      <p:grpSpPr>
        <a:xfrm>
          <a:off x="0" y="0"/>
          <a:ext cx="0" cy="0"/>
          <a:chOff x="0" y="0"/>
          <a:chExt cx="0" cy="0"/>
        </a:xfrm>
      </p:grpSpPr>
      <p:sp>
        <p:nvSpPr>
          <p:cNvPr id="30" name="Shape 30"/>
          <p:cNvSpPr/>
          <p:nvPr>
            <p:ph idx="2" type="pic"/>
          </p:nvPr>
        </p:nvSpPr>
        <p:spPr>
          <a:xfrm>
            <a:off x="-73" y="5255"/>
            <a:ext cx="12188860" cy="6858000"/>
          </a:xfrm>
          <a:prstGeom prst="rect">
            <a:avLst/>
          </a:prstGeom>
          <a:solidFill>
            <a:srgbClr val="F2F2F2"/>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1600"/>
              <a:buFont typeface="Arial"/>
              <a:buNone/>
              <a:defRPr b="0" i="0" sz="16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31" name="Shape 31"/>
          <p:cNvSpPr/>
          <p:nvPr>
            <p:ph idx="3" type="pic"/>
          </p:nvPr>
        </p:nvSpPr>
        <p:spPr>
          <a:xfrm>
            <a:off x="12201379" y="6858000"/>
            <a:ext cx="12188860" cy="6858000"/>
          </a:xfrm>
          <a:prstGeom prst="rect">
            <a:avLst/>
          </a:prstGeom>
          <a:solidFill>
            <a:srgbClr val="F2F2F2"/>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1600"/>
              <a:buFont typeface="Arial"/>
              <a:buNone/>
              <a:defRPr b="0" i="0" sz="16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1_Big Image Placeholder">
    <p:spTree>
      <p:nvGrpSpPr>
        <p:cNvPr id="32" name="Shape 32"/>
        <p:cNvGrpSpPr/>
        <p:nvPr/>
      </p:nvGrpSpPr>
      <p:grpSpPr>
        <a:xfrm>
          <a:off x="0" y="0"/>
          <a:ext cx="0" cy="0"/>
          <a:chOff x="0" y="0"/>
          <a:chExt cx="0" cy="0"/>
        </a:xfrm>
      </p:grpSpPr>
      <p:sp>
        <p:nvSpPr>
          <p:cNvPr id="33" name="Shape 33"/>
          <p:cNvSpPr/>
          <p:nvPr>
            <p:ph idx="2" type="pic"/>
          </p:nvPr>
        </p:nvSpPr>
        <p:spPr>
          <a:xfrm>
            <a:off x="3886670" y="2066657"/>
            <a:ext cx="5018049" cy="8906256"/>
          </a:xfrm>
          <a:prstGeom prst="rect">
            <a:avLst/>
          </a:prstGeom>
          <a:solidFill>
            <a:srgbClr val="F2F2F2"/>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5_Big Image Placeholder">
    <p:spTree>
      <p:nvGrpSpPr>
        <p:cNvPr id="34" name="Shape 34"/>
        <p:cNvGrpSpPr/>
        <p:nvPr/>
      </p:nvGrpSpPr>
      <p:grpSpPr>
        <a:xfrm>
          <a:off x="0" y="0"/>
          <a:ext cx="0" cy="0"/>
          <a:chOff x="0" y="0"/>
          <a:chExt cx="0" cy="0"/>
        </a:xfrm>
      </p:grpSpPr>
      <p:sp>
        <p:nvSpPr>
          <p:cNvPr id="35" name="Shape 35"/>
          <p:cNvSpPr/>
          <p:nvPr>
            <p:ph idx="2" type="pic"/>
          </p:nvPr>
        </p:nvSpPr>
        <p:spPr>
          <a:xfrm>
            <a:off x="15598077" y="3314699"/>
            <a:ext cx="6126480" cy="7756072"/>
          </a:xfrm>
          <a:prstGeom prst="rect">
            <a:avLst/>
          </a:prstGeom>
          <a:solidFill>
            <a:srgbClr val="F2F2F2"/>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Blank">
    <p:spTree>
      <p:nvGrpSpPr>
        <p:cNvPr id="36" name="Shape 36"/>
        <p:cNvGrpSpPr/>
        <p:nvPr/>
      </p:nvGrpSpPr>
      <p:grpSpPr>
        <a:xfrm>
          <a:off x="0" y="0"/>
          <a:ext cx="0" cy="0"/>
          <a:chOff x="0" y="0"/>
          <a:chExt cx="0" cy="0"/>
        </a:xfrm>
      </p:grpSpPr>
      <p:sp>
        <p:nvSpPr>
          <p:cNvPr id="37" name="Shape 37"/>
          <p:cNvSpPr/>
          <p:nvPr>
            <p:ph idx="2" type="pic"/>
          </p:nvPr>
        </p:nvSpPr>
        <p:spPr>
          <a:xfrm>
            <a:off x="0" y="0"/>
            <a:ext cx="24377649" cy="13715999"/>
          </a:xfrm>
          <a:prstGeom prst="rect">
            <a:avLst/>
          </a:prstGeom>
          <a:solidFill>
            <a:srgbClr val="F2F2F2"/>
          </a:solidFill>
          <a:ln>
            <a:noFill/>
          </a:ln>
        </p:spPr>
        <p:txBody>
          <a:bodyPr anchorCtr="0" anchor="t" bIns="91425" lIns="91425" rIns="91425" wrap="square" tIns="91425"/>
          <a:lstStyle>
            <a:lvl1pPr indent="0" lvl="0" mar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Thin"/>
                <a:ea typeface="Montserrat Thin"/>
                <a:cs typeface="Montserrat Thin"/>
                <a:sym typeface="Montserrat Thin"/>
              </a:defRPr>
            </a:lvl1pPr>
            <a:lvl2pPr indent="0" lvl="1" marL="914216"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0" lvl="2" marL="1828433"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0" lvl="3" marL="2742651"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0" lvl="4" marL="3656867"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108" lvl="5" marL="502819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108" lvl="6" marL="5942411"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108" lvl="7" marL="685662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108" lvl="8" marL="777084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9" name="Shape 9"/>
        <p:cNvGrpSpPr/>
        <p:nvPr/>
      </p:nvGrpSpPr>
      <p:grpSpPr>
        <a:xfrm>
          <a:off x="0" y="0"/>
          <a:ext cx="0" cy="0"/>
          <a:chOff x="0" y="0"/>
          <a:chExt cx="0" cy="0"/>
        </a:xfrm>
      </p:grpSpPr>
      <p:sp>
        <p:nvSpPr>
          <p:cNvPr id="10" name="Shape 10"/>
          <p:cNvSpPr txBox="1"/>
          <p:nvPr>
            <p:ph idx="1" type="body"/>
          </p:nvPr>
        </p:nvSpPr>
        <p:spPr>
          <a:xfrm>
            <a:off x="1675964" y="3651250"/>
            <a:ext cx="21025723" cy="8702676"/>
          </a:xfrm>
          <a:prstGeom prst="rect">
            <a:avLst/>
          </a:prstGeom>
          <a:noFill/>
          <a:ln>
            <a:noFill/>
          </a:ln>
        </p:spPr>
        <p:txBody>
          <a:bodyPr anchorCtr="0" anchor="t" bIns="91425" lIns="91425" rIns="91425" wrap="square" tIns="91425"/>
          <a:lstStyle>
            <a:lvl1pPr indent="-228600" lvl="0" marL="45720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Montserrat Thin"/>
                <a:ea typeface="Montserrat Thin"/>
                <a:cs typeface="Montserrat Thin"/>
                <a:sym typeface="Montserrat Thin"/>
              </a:defRPr>
            </a:lvl1pPr>
            <a:lvl2pPr indent="-228600" lvl="1" marL="914400" marR="0" rtl="0" algn="l">
              <a:lnSpc>
                <a:spcPct val="90000"/>
              </a:lnSpc>
              <a:spcBef>
                <a:spcPts val="1000"/>
              </a:spcBef>
              <a:spcAft>
                <a:spcPts val="0"/>
              </a:spcAft>
              <a:buClr>
                <a:schemeClr val="dk1"/>
              </a:buClr>
              <a:buSzPts val="4000"/>
              <a:buFont typeface="Arial"/>
              <a:buNone/>
              <a:defRPr b="0" i="0" sz="4000" u="none" cap="none" strike="noStrike">
                <a:solidFill>
                  <a:schemeClr val="dk1"/>
                </a:solidFill>
                <a:latin typeface="Montserrat Thin"/>
                <a:ea typeface="Montserrat Thin"/>
                <a:cs typeface="Montserrat Thin"/>
                <a:sym typeface="Montserrat Thin"/>
              </a:defRPr>
            </a:lvl2pPr>
            <a:lvl3pPr indent="-228600" lvl="2" marL="1371600"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Thin"/>
                <a:ea typeface="Montserrat Thin"/>
                <a:cs typeface="Montserrat Thin"/>
                <a:sym typeface="Montserrat Thin"/>
              </a:defRPr>
            </a:lvl3pPr>
            <a:lvl4pPr indent="-228600" lvl="3" marL="182880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4pPr>
            <a:lvl5pPr indent="-228600" lvl="4" marL="228600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ontserrat Thin"/>
                <a:ea typeface="Montserrat Thin"/>
                <a:cs typeface="Montserrat Thin"/>
                <a:sym typeface="Montserrat Thin"/>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11" name="Shape 11"/>
          <p:cNvSpPr txBox="1"/>
          <p:nvPr>
            <p:ph type="title"/>
          </p:nvPr>
        </p:nvSpPr>
        <p:spPr>
          <a:xfrm>
            <a:off x="1676400" y="730250"/>
            <a:ext cx="21024849" cy="2651125"/>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chemeClr val="dk1"/>
              </a:buClr>
              <a:buSzPts val="6000"/>
              <a:buFont typeface="Montserrat Thin"/>
              <a:buNone/>
              <a:defRPr b="0" i="0" sz="6000" u="none" cap="none" strike="noStrike">
                <a:solidFill>
                  <a:schemeClr val="dk1"/>
                </a:solidFill>
                <a:latin typeface="Montserrat Thin"/>
                <a:ea typeface="Montserrat Thin"/>
                <a:cs typeface="Montserrat Thin"/>
                <a:sym typeface="Montserrat Th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1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6.jp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7.jpg"/><Relationship Id="rId4" Type="http://schemas.openxmlformats.org/officeDocument/2006/relationships/image" Target="../media/image2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sp>
        <p:nvSpPr>
          <p:cNvPr id="46" name="Shape 46"/>
          <p:cNvSpPr txBox="1"/>
          <p:nvPr/>
        </p:nvSpPr>
        <p:spPr>
          <a:xfrm>
            <a:off x="-707390" y="2342924"/>
            <a:ext cx="25792431" cy="7725192"/>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i="0" lang="en-US" sz="49600" u="none" cap="none" strike="noStrike">
                <a:solidFill>
                  <a:srgbClr val="F7F7F7"/>
                </a:solidFill>
                <a:latin typeface="Montserrat"/>
                <a:ea typeface="Montserrat"/>
                <a:cs typeface="Montserrat"/>
                <a:sym typeface="Montserrat"/>
              </a:rPr>
              <a:t>macfly</a:t>
            </a:r>
            <a:endParaRPr b="1" i="0" sz="49600" u="none" cap="none" strike="noStrike">
              <a:solidFill>
                <a:srgbClr val="F7F7F7"/>
              </a:solidFill>
              <a:latin typeface="Montserrat"/>
              <a:ea typeface="Montserrat"/>
              <a:cs typeface="Montserrat"/>
              <a:sym typeface="Montserrat"/>
            </a:endParaRPr>
          </a:p>
        </p:txBody>
      </p:sp>
      <p:sp>
        <p:nvSpPr>
          <p:cNvPr id="47" name="Shape 47"/>
          <p:cNvSpPr txBox="1"/>
          <p:nvPr/>
        </p:nvSpPr>
        <p:spPr>
          <a:xfrm>
            <a:off x="5257980" y="4232684"/>
            <a:ext cx="13883460" cy="3770263"/>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i="0" lang="en-US" sz="23900" u="none" cap="none" strike="noStrike">
                <a:solidFill>
                  <a:schemeClr val="accent1"/>
                </a:solidFill>
                <a:latin typeface="Montserrat"/>
                <a:ea typeface="Montserrat"/>
                <a:cs typeface="Montserrat"/>
                <a:sym typeface="Montserrat"/>
              </a:rPr>
              <a:t>macfly</a:t>
            </a:r>
            <a:endParaRPr b="1" i="0" sz="23900" u="none" cap="none" strike="noStrike">
              <a:solidFill>
                <a:schemeClr val="accent1"/>
              </a:solidFill>
              <a:latin typeface="Montserrat"/>
              <a:ea typeface="Montserrat"/>
              <a:cs typeface="Montserrat"/>
              <a:sym typeface="Montserrat"/>
            </a:endParaRPr>
          </a:p>
        </p:txBody>
      </p:sp>
      <p:sp>
        <p:nvSpPr>
          <p:cNvPr id="48" name="Shape 48"/>
          <p:cNvSpPr txBox="1"/>
          <p:nvPr/>
        </p:nvSpPr>
        <p:spPr>
          <a:xfrm>
            <a:off x="5585285" y="7650536"/>
            <a:ext cx="13228849" cy="923330"/>
          </a:xfrm>
          <a:prstGeom prst="rect">
            <a:avLst/>
          </a:prstGeom>
          <a:noFill/>
          <a:ln>
            <a:noFill/>
          </a:ln>
        </p:spPr>
        <p:txBody>
          <a:bodyPr anchorCtr="0" anchor="t" bIns="45700" lIns="91425" rIns="91425" wrap="square" tIns="45700">
            <a:noAutofit/>
          </a:bodyPr>
          <a:lstStyle/>
          <a:p>
            <a:pPr indent="0" lvl="0" marL="0" marR="0" rtl="0" algn="ctr">
              <a:lnSpc>
                <a:spcPct val="150000"/>
              </a:lnSpc>
              <a:spcBef>
                <a:spcPts val="0"/>
              </a:spcBef>
              <a:spcAft>
                <a:spcPts val="0"/>
              </a:spcAft>
              <a:buNone/>
            </a:pPr>
            <a:r>
              <a:rPr b="0" baseline="-25000" i="0" lang="en-US" sz="5400" u="none" cap="none" strike="noStrike">
                <a:solidFill>
                  <a:schemeClr val="dk1"/>
                </a:solidFill>
                <a:latin typeface="Montserrat Light"/>
                <a:ea typeface="Montserrat Light"/>
                <a:cs typeface="Montserrat Light"/>
                <a:sym typeface="Montserrat Light"/>
              </a:rPr>
              <a:t>Déborah Hocini Jennifer Tadros Guillaume T</a:t>
            </a:r>
            <a:r>
              <a:rPr baseline="-25000" lang="en-US" sz="5400">
                <a:solidFill>
                  <a:schemeClr val="dk1"/>
                </a:solidFill>
                <a:latin typeface="Montserrat Light"/>
                <a:ea typeface="Montserrat Light"/>
                <a:cs typeface="Montserrat Light"/>
                <a:sym typeface="Montserrat Light"/>
              </a:rPr>
              <a:t>arsigu</a:t>
            </a:r>
            <a:r>
              <a:rPr b="0" baseline="-25000" i="0" lang="en-US" sz="5400" u="none" cap="none" strike="noStrike">
                <a:solidFill>
                  <a:schemeClr val="dk1"/>
                </a:solidFill>
                <a:latin typeface="Montserrat Light"/>
                <a:ea typeface="Montserrat Light"/>
                <a:cs typeface="Montserrat Light"/>
                <a:sym typeface="Montserrat Light"/>
              </a:rPr>
              <a:t>el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grpSp>
        <p:nvGrpSpPr>
          <p:cNvPr id="155" name="Shape 155"/>
          <p:cNvGrpSpPr/>
          <p:nvPr/>
        </p:nvGrpSpPr>
        <p:grpSpPr>
          <a:xfrm>
            <a:off x="1072640" y="444457"/>
            <a:ext cx="17976683" cy="2669029"/>
            <a:chOff x="8279607" y="-2130609"/>
            <a:chExt cx="12717851" cy="8097783"/>
          </a:xfrm>
        </p:grpSpPr>
        <p:sp>
          <p:nvSpPr>
            <p:cNvPr id="156" name="Shape 156"/>
            <p:cNvSpPr txBox="1"/>
            <p:nvPr/>
          </p:nvSpPr>
          <p:spPr>
            <a:xfrm>
              <a:off x="8279607" y="-2130609"/>
              <a:ext cx="97770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3600">
                  <a:solidFill>
                    <a:schemeClr val="dk2"/>
                  </a:solidFill>
                  <a:latin typeface="Montserrat"/>
                  <a:ea typeface="Montserrat"/>
                  <a:cs typeface="Montserrat"/>
                  <a:sym typeface="Montserrat"/>
                </a:rPr>
                <a:t>Questionnaire</a:t>
              </a:r>
              <a:endParaRPr b="1" sz="3600">
                <a:solidFill>
                  <a:schemeClr val="dk2"/>
                </a:solidFill>
                <a:latin typeface="Montserrat"/>
                <a:ea typeface="Montserrat"/>
                <a:cs typeface="Montserrat"/>
                <a:sym typeface="Montserrat"/>
              </a:endParaRPr>
            </a:p>
          </p:txBody>
        </p:sp>
        <p:sp>
          <p:nvSpPr>
            <p:cNvPr id="157" name="Shape 157"/>
            <p:cNvSpPr txBox="1"/>
            <p:nvPr/>
          </p:nvSpPr>
          <p:spPr>
            <a:xfrm>
              <a:off x="13155998" y="5105400"/>
              <a:ext cx="7841460" cy="86177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pic>
        <p:nvPicPr>
          <p:cNvPr id="158" name="Shape 158"/>
          <p:cNvPicPr preferRelativeResize="0"/>
          <p:nvPr/>
        </p:nvPicPr>
        <p:blipFill>
          <a:blip r:embed="rId3">
            <a:alphaModFix/>
          </a:blip>
          <a:stretch>
            <a:fillRect/>
          </a:stretch>
        </p:blipFill>
        <p:spPr>
          <a:xfrm>
            <a:off x="19855450" y="3113475"/>
            <a:ext cx="1537596" cy="1888775"/>
          </a:xfrm>
          <a:prstGeom prst="rect">
            <a:avLst/>
          </a:prstGeom>
          <a:noFill/>
          <a:ln>
            <a:noFill/>
          </a:ln>
        </p:spPr>
      </p:pic>
      <p:sp>
        <p:nvSpPr>
          <p:cNvPr id="159" name="Shape 159"/>
          <p:cNvSpPr txBox="1"/>
          <p:nvPr/>
        </p:nvSpPr>
        <p:spPr>
          <a:xfrm>
            <a:off x="18407875" y="5437225"/>
            <a:ext cx="5186700" cy="12375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4900">
                <a:solidFill>
                  <a:schemeClr val="dk2"/>
                </a:solidFill>
                <a:latin typeface="Montserrat"/>
                <a:ea typeface="Montserrat"/>
                <a:cs typeface="Montserrat"/>
                <a:sym typeface="Montserrat"/>
              </a:rPr>
              <a:t>Google forms</a:t>
            </a:r>
            <a:endParaRPr b="1" sz="4900">
              <a:solidFill>
                <a:schemeClr val="dk2"/>
              </a:solidFill>
              <a:latin typeface="Montserrat"/>
              <a:ea typeface="Montserrat"/>
              <a:cs typeface="Montserrat"/>
              <a:sym typeface="Montserrat"/>
            </a:endParaRPr>
          </a:p>
        </p:txBody>
      </p:sp>
      <p:sp>
        <p:nvSpPr>
          <p:cNvPr id="160" name="Shape 160"/>
          <p:cNvSpPr txBox="1"/>
          <p:nvPr/>
        </p:nvSpPr>
        <p:spPr>
          <a:xfrm>
            <a:off x="14075025" y="7794175"/>
            <a:ext cx="9824400" cy="5060100"/>
          </a:xfrm>
          <a:prstGeom prst="rect">
            <a:avLst/>
          </a:prstGeom>
          <a:noFill/>
          <a:ln>
            <a:noFill/>
          </a:ln>
        </p:spPr>
        <p:txBody>
          <a:bodyPr anchorCtr="0" anchor="t" bIns="91425" lIns="91425" rIns="91425" wrap="square" tIns="91425">
            <a:noAutofit/>
          </a:bodyPr>
          <a:lstStyle/>
          <a:p>
            <a:pPr indent="-609600" lvl="0" marL="457200" rtl="0">
              <a:lnSpc>
                <a:spcPct val="94637"/>
              </a:lnSpc>
              <a:spcBef>
                <a:spcPts val="0"/>
              </a:spcBef>
              <a:spcAft>
                <a:spcPts val="0"/>
              </a:spcAft>
              <a:buClr>
                <a:schemeClr val="dk2"/>
              </a:buClr>
              <a:buSzPts val="6000"/>
              <a:buFont typeface="Montserrat"/>
              <a:buChar char="-"/>
            </a:pPr>
            <a:r>
              <a:rPr lang="en-US" sz="6000">
                <a:solidFill>
                  <a:schemeClr val="dk2"/>
                </a:solidFill>
                <a:latin typeface="Montserrat"/>
                <a:ea typeface="Montserrat"/>
                <a:cs typeface="Montserrat"/>
                <a:sym typeface="Montserrat"/>
              </a:rPr>
              <a:t>Quantitative (diffusion)</a:t>
            </a:r>
            <a:endParaRPr sz="6000">
              <a:solidFill>
                <a:schemeClr val="dk2"/>
              </a:solidFill>
              <a:latin typeface="Montserrat"/>
              <a:ea typeface="Montserrat"/>
              <a:cs typeface="Montserrat"/>
              <a:sym typeface="Montserrat"/>
            </a:endParaRPr>
          </a:p>
          <a:p>
            <a:pPr indent="0" lvl="0" marL="0" rtl="0">
              <a:lnSpc>
                <a:spcPct val="115000"/>
              </a:lnSpc>
              <a:spcBef>
                <a:spcPts val="0"/>
              </a:spcBef>
              <a:spcAft>
                <a:spcPts val="0"/>
              </a:spcAft>
              <a:buNone/>
            </a:pPr>
            <a:r>
              <a:rPr lang="en-US" sz="3600">
                <a:solidFill>
                  <a:schemeClr val="dk2"/>
                </a:solidFill>
                <a:latin typeface="Calibri"/>
                <a:ea typeface="Calibri"/>
                <a:cs typeface="Calibri"/>
                <a:sym typeface="Calibri"/>
              </a:rPr>
              <a:t>170 répondants</a:t>
            </a:r>
            <a:br>
              <a:rPr lang="en-US" sz="3600">
                <a:solidFill>
                  <a:schemeClr val="dk2"/>
                </a:solidFill>
                <a:latin typeface="Calibri"/>
                <a:ea typeface="Calibri"/>
                <a:cs typeface="Calibri"/>
                <a:sym typeface="Calibri"/>
              </a:rPr>
            </a:br>
            <a:r>
              <a:rPr lang="en-US" sz="3600">
                <a:solidFill>
                  <a:schemeClr val="dk2"/>
                </a:solidFill>
                <a:latin typeface="Calibri"/>
                <a:ea typeface="Calibri"/>
                <a:cs typeface="Calibri"/>
                <a:sym typeface="Calibri"/>
              </a:rPr>
              <a:t>marge d’erreur d’environ 6%</a:t>
            </a:r>
            <a:endParaRPr sz="3600">
              <a:solidFill>
                <a:schemeClr val="dk2"/>
              </a:solidFill>
              <a:latin typeface="Calibri"/>
              <a:ea typeface="Calibri"/>
              <a:cs typeface="Calibri"/>
              <a:sym typeface="Calibri"/>
            </a:endParaRPr>
          </a:p>
          <a:p>
            <a:pPr indent="0" lvl="0" marL="0" rtl="0">
              <a:lnSpc>
                <a:spcPct val="115000"/>
              </a:lnSpc>
              <a:spcBef>
                <a:spcPts val="0"/>
              </a:spcBef>
              <a:spcAft>
                <a:spcPts val="0"/>
              </a:spcAft>
              <a:buClr>
                <a:schemeClr val="dk2"/>
              </a:buClr>
              <a:buSzPts val="1100"/>
              <a:buFont typeface="Arial"/>
              <a:buNone/>
            </a:pPr>
            <a:r>
              <a:rPr lang="en-US" sz="3600">
                <a:solidFill>
                  <a:schemeClr val="dk2"/>
                </a:solidFill>
                <a:latin typeface="Calibri"/>
                <a:ea typeface="Calibri"/>
                <a:cs typeface="Calibri"/>
                <a:sym typeface="Calibri"/>
              </a:rPr>
              <a:t> niveau de confiance de 90%.</a:t>
            </a:r>
            <a:endParaRPr sz="3600">
              <a:solidFill>
                <a:schemeClr val="dk2"/>
              </a:solidFill>
              <a:latin typeface="Calibri"/>
              <a:ea typeface="Calibri"/>
              <a:cs typeface="Calibri"/>
              <a:sym typeface="Calibri"/>
            </a:endParaRPr>
          </a:p>
          <a:p>
            <a:pPr indent="0" lvl="0" marL="0" rtl="0">
              <a:lnSpc>
                <a:spcPct val="115000"/>
              </a:lnSpc>
              <a:spcBef>
                <a:spcPts val="0"/>
              </a:spcBef>
              <a:spcAft>
                <a:spcPts val="0"/>
              </a:spcAft>
              <a:buClr>
                <a:schemeClr val="dk2"/>
              </a:buClr>
              <a:buSzPts val="1100"/>
              <a:buFont typeface="Arial"/>
              <a:buNone/>
            </a:pPr>
            <a:r>
              <a:t/>
            </a:r>
            <a:endParaRPr sz="3600"/>
          </a:p>
        </p:txBody>
      </p:sp>
      <p:sp>
        <p:nvSpPr>
          <p:cNvPr id="161" name="Shape 161"/>
          <p:cNvSpPr txBox="1"/>
          <p:nvPr/>
        </p:nvSpPr>
        <p:spPr>
          <a:xfrm>
            <a:off x="1349875" y="1875975"/>
            <a:ext cx="22244700" cy="1237500"/>
          </a:xfrm>
          <a:prstGeom prst="rect">
            <a:avLst/>
          </a:prstGeom>
          <a:noFill/>
          <a:ln>
            <a:noFill/>
          </a:ln>
        </p:spPr>
        <p:txBody>
          <a:bodyPr anchorCtr="0" anchor="t" bIns="45700" lIns="91425" rIns="91425" wrap="square" tIns="45700">
            <a:noAutofit/>
          </a:bodyPr>
          <a:lstStyle/>
          <a:p>
            <a:pPr indent="-609600" lvl="0" marL="457200" marR="0" rtl="0" algn="l">
              <a:lnSpc>
                <a:spcPct val="94637"/>
              </a:lnSpc>
              <a:spcBef>
                <a:spcPts val="0"/>
              </a:spcBef>
              <a:spcAft>
                <a:spcPts val="0"/>
              </a:spcAft>
              <a:buClr>
                <a:schemeClr val="dk2"/>
              </a:buClr>
              <a:buSzPts val="6000"/>
              <a:buFont typeface="Montserrat"/>
              <a:buChar char="-"/>
            </a:pPr>
            <a:r>
              <a:rPr b="1" i="1" lang="en-US" sz="6000">
                <a:solidFill>
                  <a:schemeClr val="dk2"/>
                </a:solidFill>
                <a:latin typeface="Montserrat"/>
                <a:ea typeface="Montserrat"/>
                <a:cs typeface="Montserrat"/>
                <a:sym typeface="Montserrat"/>
              </a:rPr>
              <a:t>Le but : donnée quantitative, avisée et sur-mesure</a:t>
            </a:r>
            <a:endParaRPr b="1" i="1" sz="6000">
              <a:solidFill>
                <a:schemeClr val="dk2"/>
              </a:solidFill>
              <a:latin typeface="Montserrat"/>
              <a:ea typeface="Montserrat"/>
              <a:cs typeface="Montserrat"/>
              <a:sym typeface="Montserrat"/>
            </a:endParaRPr>
          </a:p>
        </p:txBody>
      </p:sp>
      <p:sp>
        <p:nvSpPr>
          <p:cNvPr id="162" name="Shape 162"/>
          <p:cNvSpPr txBox="1"/>
          <p:nvPr/>
        </p:nvSpPr>
        <p:spPr>
          <a:xfrm>
            <a:off x="801500" y="8228975"/>
            <a:ext cx="10329900" cy="4762200"/>
          </a:xfrm>
          <a:prstGeom prst="rect">
            <a:avLst/>
          </a:prstGeom>
          <a:noFill/>
          <a:ln>
            <a:noFill/>
          </a:ln>
        </p:spPr>
        <p:txBody>
          <a:bodyPr anchorCtr="0" anchor="ctr" bIns="91425" lIns="91425" rIns="91425" wrap="square" tIns="91425">
            <a:noAutofit/>
          </a:bodyPr>
          <a:lstStyle/>
          <a:p>
            <a:pPr indent="-609600" lvl="0" marL="457200" rtl="0">
              <a:lnSpc>
                <a:spcPct val="94637"/>
              </a:lnSpc>
              <a:spcBef>
                <a:spcPts val="0"/>
              </a:spcBef>
              <a:spcAft>
                <a:spcPts val="0"/>
              </a:spcAft>
              <a:buClr>
                <a:schemeClr val="dk2"/>
              </a:buClr>
              <a:buSzPts val="6000"/>
              <a:buFont typeface="Montserrat"/>
              <a:buChar char="-"/>
            </a:pPr>
            <a:r>
              <a:rPr lang="en-US" sz="6000">
                <a:solidFill>
                  <a:schemeClr val="dk2"/>
                </a:solidFill>
                <a:latin typeface="Montserrat"/>
                <a:ea typeface="Montserrat"/>
                <a:cs typeface="Montserrat"/>
                <a:sym typeface="Montserrat"/>
              </a:rPr>
              <a:t>avisée (fiable et intéressante) (rédaction)</a:t>
            </a:r>
            <a:endParaRPr b="1" sz="3000">
              <a:solidFill>
                <a:schemeClr val="dk2"/>
              </a:solidFill>
              <a:latin typeface="Montserrat"/>
              <a:ea typeface="Montserrat"/>
              <a:cs typeface="Montserrat"/>
              <a:sym typeface="Montserrat"/>
            </a:endParaRPr>
          </a:p>
          <a:p>
            <a:pPr indent="-419100" lvl="0" marL="457200" rtl="0">
              <a:lnSpc>
                <a:spcPct val="94637"/>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Éclairé par la recherche secondaire</a:t>
            </a:r>
            <a:endParaRPr b="1" sz="3000">
              <a:solidFill>
                <a:schemeClr val="dk2"/>
              </a:solidFill>
              <a:latin typeface="Montserrat"/>
              <a:ea typeface="Montserrat"/>
              <a:cs typeface="Montserrat"/>
              <a:sym typeface="Montserrat"/>
            </a:endParaRPr>
          </a:p>
          <a:p>
            <a:pPr indent="-419100" lvl="0" marL="457200" rtl="0">
              <a:lnSpc>
                <a:spcPct val="94637"/>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Pas de biais</a:t>
            </a:r>
            <a:endParaRPr b="1" sz="3000">
              <a:solidFill>
                <a:schemeClr val="dk2"/>
              </a:solidFill>
              <a:latin typeface="Montserrat"/>
              <a:ea typeface="Montserrat"/>
              <a:cs typeface="Montserrat"/>
              <a:sym typeface="Montserrat"/>
            </a:endParaRPr>
          </a:p>
          <a:p>
            <a:pPr indent="-419100" lvl="0" marL="457200" rtl="0">
              <a:lnSpc>
                <a:spcPct val="94637"/>
              </a:lnSpc>
              <a:spcBef>
                <a:spcPts val="0"/>
              </a:spcBef>
              <a:spcAft>
                <a:spcPts val="0"/>
              </a:spcAft>
              <a:buClr>
                <a:schemeClr val="dk2"/>
              </a:buClr>
              <a:buSzPts val="3000"/>
              <a:buFont typeface="Montserrat"/>
              <a:buChar char="-"/>
            </a:pPr>
            <a:r>
              <a:rPr b="1" lang="en-US" sz="3000">
                <a:solidFill>
                  <a:schemeClr val="dk2"/>
                </a:solidFill>
                <a:latin typeface="Montserrat"/>
                <a:ea typeface="Montserrat"/>
                <a:cs typeface="Montserrat"/>
                <a:sym typeface="Montserrat"/>
              </a:rPr>
              <a:t>Construction en faisceau</a:t>
            </a:r>
            <a:br>
              <a:rPr b="1" lang="en-US" sz="3000">
                <a:solidFill>
                  <a:schemeClr val="dk2"/>
                </a:solidFill>
                <a:latin typeface="Montserrat"/>
                <a:ea typeface="Montserrat"/>
                <a:cs typeface="Montserrat"/>
                <a:sym typeface="Montserrat"/>
              </a:rPr>
            </a:br>
            <a:r>
              <a:rPr b="1" lang="en-US" sz="3000">
                <a:solidFill>
                  <a:schemeClr val="dk2"/>
                </a:solidFill>
                <a:latin typeface="Montserrat"/>
                <a:ea typeface="Montserrat"/>
                <a:cs typeface="Montserrat"/>
                <a:sym typeface="Montserrat"/>
              </a:rPr>
              <a:t>du plus large au plus précis</a:t>
            </a:r>
            <a:endParaRPr b="1" sz="3000">
              <a:solidFill>
                <a:schemeClr val="dk2"/>
              </a:solidFill>
              <a:latin typeface="Montserrat"/>
              <a:ea typeface="Montserrat"/>
              <a:cs typeface="Montserrat"/>
              <a:sym typeface="Montserrat"/>
            </a:endParaRPr>
          </a:p>
        </p:txBody>
      </p:sp>
      <p:sp>
        <p:nvSpPr>
          <p:cNvPr id="163" name="Shape 163"/>
          <p:cNvSpPr txBox="1"/>
          <p:nvPr/>
        </p:nvSpPr>
        <p:spPr>
          <a:xfrm>
            <a:off x="801500" y="5588475"/>
            <a:ext cx="9824400" cy="3000000"/>
          </a:xfrm>
          <a:prstGeom prst="rect">
            <a:avLst/>
          </a:prstGeom>
          <a:noFill/>
          <a:ln>
            <a:noFill/>
          </a:ln>
        </p:spPr>
        <p:txBody>
          <a:bodyPr anchorCtr="0" anchor="ctr" bIns="91425" lIns="91425" rIns="91425" wrap="square" tIns="91425">
            <a:noAutofit/>
          </a:bodyPr>
          <a:lstStyle/>
          <a:p>
            <a:pPr indent="0" lvl="0" marL="0" rtl="0">
              <a:lnSpc>
                <a:spcPct val="94637"/>
              </a:lnSpc>
              <a:spcBef>
                <a:spcPts val="0"/>
              </a:spcBef>
              <a:spcAft>
                <a:spcPts val="0"/>
              </a:spcAft>
              <a:buNone/>
            </a:pPr>
            <a:r>
              <a:rPr lang="en-US" sz="4800">
                <a:solidFill>
                  <a:schemeClr val="dk2"/>
                </a:solidFill>
                <a:latin typeface="Montserrat"/>
                <a:ea typeface="Montserrat"/>
                <a:cs typeface="Montserrat"/>
                <a:sym typeface="Montserrat"/>
              </a:rPr>
              <a:t>- Sur mesure:</a:t>
            </a:r>
            <a:br>
              <a:rPr lang="en-US" sz="4800">
                <a:solidFill>
                  <a:schemeClr val="dk2"/>
                </a:solidFill>
                <a:latin typeface="Montserrat"/>
                <a:ea typeface="Montserrat"/>
                <a:cs typeface="Montserrat"/>
                <a:sym typeface="Montserrat"/>
              </a:rPr>
            </a:br>
            <a:r>
              <a:rPr lang="en-US" sz="3600">
                <a:solidFill>
                  <a:schemeClr val="dk2"/>
                </a:solidFill>
                <a:latin typeface="Montserrat"/>
                <a:ea typeface="Montserrat"/>
                <a:cs typeface="Montserrat"/>
                <a:sym typeface="Montserrat"/>
              </a:rPr>
              <a:t>- </a:t>
            </a:r>
            <a:r>
              <a:rPr lang="en-US" sz="3600">
                <a:solidFill>
                  <a:schemeClr val="dk2"/>
                </a:solidFill>
              </a:rPr>
              <a:t>habitudes de voyage</a:t>
            </a:r>
            <a:endParaRPr sz="3600">
              <a:solidFill>
                <a:schemeClr val="dk2"/>
              </a:solidFill>
            </a:endParaRPr>
          </a:p>
          <a:p>
            <a:pPr indent="-457200" lvl="0" marL="457200" rtl="0">
              <a:lnSpc>
                <a:spcPct val="115000"/>
              </a:lnSpc>
              <a:spcBef>
                <a:spcPts val="0"/>
              </a:spcBef>
              <a:spcAft>
                <a:spcPts val="0"/>
              </a:spcAft>
              <a:buClr>
                <a:schemeClr val="dk2"/>
              </a:buClr>
              <a:buSzPts val="3600"/>
              <a:buChar char="-"/>
            </a:pPr>
            <a:r>
              <a:rPr lang="en-US" sz="3600">
                <a:solidFill>
                  <a:schemeClr val="dk2"/>
                </a:solidFill>
              </a:rPr>
              <a:t>habitudes de réservation</a:t>
            </a:r>
            <a:endParaRPr sz="3600">
              <a:solidFill>
                <a:schemeClr val="dk2"/>
              </a:solidFill>
            </a:endParaRPr>
          </a:p>
          <a:p>
            <a:pPr indent="-457200" lvl="0" marL="457200" rtl="0">
              <a:lnSpc>
                <a:spcPct val="115000"/>
              </a:lnSpc>
              <a:spcBef>
                <a:spcPts val="0"/>
              </a:spcBef>
              <a:spcAft>
                <a:spcPts val="0"/>
              </a:spcAft>
              <a:buClr>
                <a:schemeClr val="dk2"/>
              </a:buClr>
              <a:buSzPts val="3600"/>
              <a:buChar char="-"/>
            </a:pPr>
            <a:r>
              <a:rPr lang="en-US" sz="3600">
                <a:solidFill>
                  <a:schemeClr val="dk2"/>
                </a:solidFill>
              </a:rPr>
              <a:t>comparateurs de billets</a:t>
            </a:r>
            <a:endParaRPr sz="3600">
              <a:solidFill>
                <a:schemeClr val="dk2"/>
              </a:solidFill>
            </a:endParaRPr>
          </a:p>
        </p:txBody>
      </p:sp>
      <p:pic>
        <p:nvPicPr>
          <p:cNvPr id="164" name="Shape 164"/>
          <p:cNvPicPr preferRelativeResize="0"/>
          <p:nvPr/>
        </p:nvPicPr>
        <p:blipFill>
          <a:blip r:embed="rId4">
            <a:alphaModFix/>
          </a:blip>
          <a:stretch>
            <a:fillRect/>
          </a:stretch>
        </p:blipFill>
        <p:spPr>
          <a:xfrm>
            <a:off x="6437675" y="3618289"/>
            <a:ext cx="7637350" cy="42960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grpSp>
        <p:nvGrpSpPr>
          <p:cNvPr id="169" name="Shape 169"/>
          <p:cNvGrpSpPr/>
          <p:nvPr/>
        </p:nvGrpSpPr>
        <p:grpSpPr>
          <a:xfrm>
            <a:off x="1235924" y="580525"/>
            <a:ext cx="22195625" cy="2533003"/>
            <a:chOff x="8395125" y="-1717782"/>
            <a:chExt cx="15702600" cy="7685082"/>
          </a:xfrm>
        </p:grpSpPr>
        <p:sp>
          <p:nvSpPr>
            <p:cNvPr id="170" name="Shape 170"/>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Entretiens</a:t>
              </a:r>
              <a:endParaRPr b="1" sz="13800">
                <a:solidFill>
                  <a:schemeClr val="dk2"/>
                </a:solidFill>
                <a:latin typeface="Montserrat"/>
                <a:ea typeface="Montserrat"/>
                <a:cs typeface="Montserrat"/>
                <a:sym typeface="Montserrat"/>
              </a:endParaRPr>
            </a:p>
          </p:txBody>
        </p:sp>
        <p:sp>
          <p:nvSpPr>
            <p:cNvPr id="171" name="Shape 171"/>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Shape 177"/>
          <p:cNvPicPr preferRelativeResize="0"/>
          <p:nvPr>
            <p:ph idx="2" type="pic"/>
          </p:nvPr>
        </p:nvPicPr>
        <p:blipFill rotWithShape="1">
          <a:blip r:embed="rId3">
            <a:alphaModFix/>
          </a:blip>
          <a:srcRect b="0" l="6278" r="6278" t="0"/>
          <a:stretch/>
        </p:blipFill>
        <p:spPr>
          <a:xfrm>
            <a:off x="14756055" y="4062317"/>
            <a:ext cx="5125800" cy="4395900"/>
          </a:xfrm>
          <a:prstGeom prst="rect">
            <a:avLst/>
          </a:prstGeom>
          <a:solidFill>
            <a:srgbClr val="F2F2F2"/>
          </a:solidFill>
          <a:ln>
            <a:noFill/>
          </a:ln>
        </p:spPr>
      </p:pic>
      <p:sp>
        <p:nvSpPr>
          <p:cNvPr id="178" name="Shape 178"/>
          <p:cNvSpPr txBox="1"/>
          <p:nvPr/>
        </p:nvSpPr>
        <p:spPr>
          <a:xfrm>
            <a:off x="1674600" y="664703"/>
            <a:ext cx="24141900" cy="37704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3900">
                <a:solidFill>
                  <a:srgbClr val="F7F7F7"/>
                </a:solidFill>
                <a:latin typeface="Montserrat"/>
                <a:ea typeface="Montserrat"/>
                <a:cs typeface="Montserrat"/>
                <a:sym typeface="Montserrat"/>
              </a:rPr>
              <a:t>Synthèse</a:t>
            </a:r>
            <a:endParaRPr b="1" sz="23900">
              <a:solidFill>
                <a:srgbClr val="F7F7F7"/>
              </a:solidFill>
              <a:latin typeface="Montserrat"/>
              <a:ea typeface="Montserrat"/>
              <a:cs typeface="Montserrat"/>
              <a:sym typeface="Montserrat"/>
            </a:endParaRPr>
          </a:p>
        </p:txBody>
      </p:sp>
      <p:sp>
        <p:nvSpPr>
          <p:cNvPr id="179" name="Shape 179"/>
          <p:cNvSpPr txBox="1"/>
          <p:nvPr/>
        </p:nvSpPr>
        <p:spPr>
          <a:xfrm>
            <a:off x="1979795" y="1752600"/>
            <a:ext cx="16686300" cy="1631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10000">
                <a:solidFill>
                  <a:schemeClr val="dk2"/>
                </a:solidFill>
                <a:latin typeface="Montserrat"/>
                <a:ea typeface="Montserrat"/>
                <a:cs typeface="Montserrat"/>
                <a:sym typeface="Montserrat"/>
              </a:rPr>
              <a:t>Synthèse utilisateur</a:t>
            </a:r>
            <a:endParaRPr b="1" sz="10000">
              <a:solidFill>
                <a:schemeClr val="dk2"/>
              </a:solidFill>
              <a:latin typeface="Montserrat"/>
              <a:ea typeface="Montserrat"/>
              <a:cs typeface="Montserrat"/>
              <a:sym typeface="Montserrat"/>
            </a:endParaRPr>
          </a:p>
        </p:txBody>
      </p:sp>
      <p:pic>
        <p:nvPicPr>
          <p:cNvPr id="180" name="Shape 180"/>
          <p:cNvPicPr preferRelativeResize="0"/>
          <p:nvPr/>
        </p:nvPicPr>
        <p:blipFill rotWithShape="1">
          <a:blip r:embed="rId4">
            <a:alphaModFix/>
          </a:blip>
          <a:srcRect b="0" l="0" r="18626" t="0"/>
          <a:stretch/>
        </p:blipFill>
        <p:spPr>
          <a:xfrm>
            <a:off x="10713290" y="3285025"/>
            <a:ext cx="10502392" cy="8890130"/>
          </a:xfrm>
          <a:prstGeom prst="rect">
            <a:avLst/>
          </a:prstGeom>
          <a:noFill/>
          <a:ln>
            <a:noFill/>
          </a:ln>
        </p:spPr>
      </p:pic>
      <p:sp>
        <p:nvSpPr>
          <p:cNvPr id="181" name="Shape 181"/>
          <p:cNvSpPr txBox="1"/>
          <p:nvPr/>
        </p:nvSpPr>
        <p:spPr>
          <a:xfrm>
            <a:off x="1979797" y="4062317"/>
            <a:ext cx="7062000" cy="3970200"/>
          </a:xfrm>
          <a:prstGeom prst="rect">
            <a:avLst/>
          </a:prstGeom>
          <a:noFill/>
          <a:ln>
            <a:noFill/>
          </a:ln>
        </p:spPr>
        <p:txBody>
          <a:bodyPr anchorCtr="0" anchor="t" bIns="45700" lIns="91425" rIns="91425" wrap="square" tIns="45700">
            <a:noAutofit/>
          </a:bodyPr>
          <a:lstStyle/>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Ici paragraphe qui résume la partie synthèse utilisateur</a:t>
            </a:r>
            <a:endParaRPr sz="2400">
              <a:solidFill>
                <a:schemeClr val="dk1"/>
              </a:solidFill>
              <a:latin typeface="Montserrat Light"/>
              <a:ea typeface="Montserrat Light"/>
              <a:cs typeface="Montserrat Light"/>
              <a:sym typeface="Montserrat Light"/>
            </a:endParaRPr>
          </a:p>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s differ substantially depending on the type of organization and creativity. Entrepreneurial activities differ substantially depending on the type of organization and creativity. Entrepreneurial activities differ substantially.</a:t>
            </a:r>
            <a:endParaRPr/>
          </a:p>
        </p:txBody>
      </p:sp>
      <p:sp>
        <p:nvSpPr>
          <p:cNvPr id="182" name="Shape 182"/>
          <p:cNvSpPr txBox="1"/>
          <p:nvPr/>
        </p:nvSpPr>
        <p:spPr>
          <a:xfrm rot="-5400000">
            <a:off x="20165425" y="5027761"/>
            <a:ext cx="3631500" cy="144660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8800">
                <a:solidFill>
                  <a:schemeClr val="dk2"/>
                </a:solidFill>
                <a:latin typeface="Montserrat"/>
                <a:ea typeface="Montserrat"/>
                <a:cs typeface="Montserrat"/>
                <a:sym typeface="Montserrat"/>
              </a:rPr>
              <a:t>01</a:t>
            </a:r>
            <a:endParaRPr/>
          </a:p>
        </p:txBody>
      </p:sp>
      <p:sp>
        <p:nvSpPr>
          <p:cNvPr id="183" name="Shape 183"/>
          <p:cNvSpPr/>
          <p:nvPr/>
        </p:nvSpPr>
        <p:spPr>
          <a:xfrm>
            <a:off x="10704175" y="9605246"/>
            <a:ext cx="2743200" cy="2743200"/>
          </a:xfrm>
          <a:prstGeom prst="rect">
            <a:avLst/>
          </a:prstGeom>
          <a:solidFill>
            <a:schemeClr val="lt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84" name="Shape 184"/>
          <p:cNvSpPr txBox="1"/>
          <p:nvPr/>
        </p:nvSpPr>
        <p:spPr>
          <a:xfrm>
            <a:off x="21226230" y="8204838"/>
            <a:ext cx="1694100" cy="397020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02</a:t>
            </a:r>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04</a:t>
            </a:r>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06</a:t>
            </a:r>
            <a:endParaRPr/>
          </a:p>
        </p:txBody>
      </p:sp>
      <p:sp>
        <p:nvSpPr>
          <p:cNvPr id="185" name="Shape 185"/>
          <p:cNvSpPr txBox="1"/>
          <p:nvPr/>
        </p:nvSpPr>
        <p:spPr>
          <a:xfrm rot="-5400000">
            <a:off x="20136553" y="3558065"/>
            <a:ext cx="6187200" cy="4002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Observation</a:t>
            </a:r>
            <a:endParaRPr/>
          </a:p>
        </p:txBody>
      </p:sp>
      <p:sp>
        <p:nvSpPr>
          <p:cNvPr id="186" name="Shape 186"/>
          <p:cNvSpPr txBox="1"/>
          <p:nvPr/>
        </p:nvSpPr>
        <p:spPr>
          <a:xfrm>
            <a:off x="1957621" y="1158672"/>
            <a:ext cx="6187200" cy="461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sp>
        <p:nvSpPr>
          <p:cNvPr id="187" name="Shape 187"/>
          <p:cNvSpPr/>
          <p:nvPr/>
        </p:nvSpPr>
        <p:spPr>
          <a:xfrm>
            <a:off x="11319182" y="10219729"/>
            <a:ext cx="1520700" cy="1520700"/>
          </a:xfrm>
          <a:custGeom>
            <a:pathLst>
              <a:path extrusionOk="0" h="120000" w="12000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53585F"/>
          </a:solidFill>
          <a:ln>
            <a:noFill/>
          </a:ln>
        </p:spPr>
        <p:txBody>
          <a:bodyPr anchorCtr="0" anchor="ctr" bIns="38075" lIns="38075"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grpSp>
        <p:nvGrpSpPr>
          <p:cNvPr id="192" name="Shape 192"/>
          <p:cNvGrpSpPr/>
          <p:nvPr/>
        </p:nvGrpSpPr>
        <p:grpSpPr>
          <a:xfrm>
            <a:off x="1235915" y="580532"/>
            <a:ext cx="17813323" cy="2532996"/>
            <a:chOff x="8395118" y="-1717760"/>
            <a:chExt cx="12602280" cy="7685060"/>
          </a:xfrm>
        </p:grpSpPr>
        <p:sp>
          <p:nvSpPr>
            <p:cNvPr id="193" name="Shape 193"/>
            <p:cNvSpPr txBox="1"/>
            <p:nvPr/>
          </p:nvSpPr>
          <p:spPr>
            <a:xfrm>
              <a:off x="8395118" y="-1717760"/>
              <a:ext cx="97770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Analyse </a:t>
              </a:r>
              <a:endParaRPr b="1" sz="13800">
                <a:solidFill>
                  <a:schemeClr val="dk2"/>
                </a:solidFill>
                <a:latin typeface="Montserrat"/>
                <a:ea typeface="Montserrat"/>
                <a:cs typeface="Montserrat"/>
                <a:sym typeface="Montserrat"/>
              </a:endParaRPr>
            </a:p>
          </p:txBody>
        </p:sp>
        <p:sp>
          <p:nvSpPr>
            <p:cNvPr id="194" name="Shape 194"/>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pic>
        <p:nvPicPr>
          <p:cNvPr id="195" name="Shape 195"/>
          <p:cNvPicPr preferRelativeResize="0"/>
          <p:nvPr/>
        </p:nvPicPr>
        <p:blipFill>
          <a:blip r:embed="rId3">
            <a:alphaModFix/>
          </a:blip>
          <a:stretch>
            <a:fillRect/>
          </a:stretch>
        </p:blipFill>
        <p:spPr>
          <a:xfrm>
            <a:off x="2275125" y="3603400"/>
            <a:ext cx="3810000" cy="3810000"/>
          </a:xfrm>
          <a:prstGeom prst="rect">
            <a:avLst/>
          </a:prstGeom>
          <a:noFill/>
          <a:ln>
            <a:noFill/>
          </a:ln>
        </p:spPr>
      </p:pic>
      <p:sp>
        <p:nvSpPr>
          <p:cNvPr id="196" name="Shape 196"/>
          <p:cNvSpPr txBox="1"/>
          <p:nvPr/>
        </p:nvSpPr>
        <p:spPr>
          <a:xfrm>
            <a:off x="8121150" y="5331850"/>
            <a:ext cx="5132100" cy="12375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6000">
                <a:solidFill>
                  <a:schemeClr val="dk2"/>
                </a:solidFill>
                <a:latin typeface="Montserrat"/>
                <a:ea typeface="Montserrat"/>
                <a:cs typeface="Montserrat"/>
                <a:sym typeface="Montserrat"/>
              </a:rPr>
              <a:t>2 profils </a:t>
            </a:r>
            <a:endParaRPr b="1" sz="6000">
              <a:solidFill>
                <a:schemeClr val="dk2"/>
              </a:solidFill>
              <a:latin typeface="Montserrat"/>
              <a:ea typeface="Montserrat"/>
              <a:cs typeface="Montserrat"/>
              <a:sym typeface="Montserrat"/>
            </a:endParaRPr>
          </a:p>
        </p:txBody>
      </p:sp>
      <p:sp>
        <p:nvSpPr>
          <p:cNvPr id="197" name="Shape 197"/>
          <p:cNvSpPr txBox="1"/>
          <p:nvPr/>
        </p:nvSpPr>
        <p:spPr>
          <a:xfrm>
            <a:off x="2275125" y="8532250"/>
            <a:ext cx="9089100" cy="36705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lang="en-US" sz="6000">
                <a:solidFill>
                  <a:schemeClr val="dk2"/>
                </a:solidFill>
                <a:latin typeface="Montserrat"/>
                <a:ea typeface="Montserrat"/>
                <a:cs typeface="Montserrat"/>
                <a:sym typeface="Montserrat"/>
              </a:rPr>
              <a:t>étudiant 18-25 ans</a:t>
            </a:r>
            <a:endParaRPr sz="6000">
              <a:solidFill>
                <a:schemeClr val="dk2"/>
              </a:solidFill>
              <a:latin typeface="Montserrat"/>
              <a:ea typeface="Montserrat"/>
              <a:cs typeface="Montserrat"/>
              <a:sym typeface="Montserrat"/>
            </a:endParaRPr>
          </a:p>
          <a:p>
            <a:pPr indent="0" lvl="0" marL="0" marR="0" rtl="0" algn="l">
              <a:lnSpc>
                <a:spcPct val="94637"/>
              </a:lnSpc>
              <a:spcBef>
                <a:spcPts val="0"/>
              </a:spcBef>
              <a:spcAft>
                <a:spcPts val="0"/>
              </a:spcAft>
              <a:buNone/>
            </a:pPr>
            <a:r>
              <a:rPr lang="en-US" sz="6000">
                <a:solidFill>
                  <a:schemeClr val="dk2"/>
                </a:solidFill>
                <a:latin typeface="Montserrat"/>
                <a:ea typeface="Montserrat"/>
                <a:cs typeface="Montserrat"/>
                <a:sym typeface="Montserrat"/>
              </a:rPr>
              <a:t>premier grand voyage</a:t>
            </a:r>
            <a:endParaRPr sz="6000">
              <a:solidFill>
                <a:schemeClr val="dk2"/>
              </a:solidFill>
              <a:latin typeface="Montserrat"/>
              <a:ea typeface="Montserrat"/>
              <a:cs typeface="Montserrat"/>
              <a:sym typeface="Montserrat"/>
            </a:endParaRPr>
          </a:p>
          <a:p>
            <a:pPr indent="0" lvl="0" marL="0" marR="0" rtl="0" algn="l">
              <a:lnSpc>
                <a:spcPct val="94637"/>
              </a:lnSpc>
              <a:spcBef>
                <a:spcPts val="0"/>
              </a:spcBef>
              <a:spcAft>
                <a:spcPts val="0"/>
              </a:spcAft>
              <a:buNone/>
            </a:pPr>
            <a:r>
              <a:rPr lang="en-US" sz="6000">
                <a:solidFill>
                  <a:schemeClr val="dk2"/>
                </a:solidFill>
                <a:latin typeface="Montserrat"/>
                <a:ea typeface="Montserrat"/>
                <a:cs typeface="Montserrat"/>
                <a:sym typeface="Montserrat"/>
              </a:rPr>
              <a:t>prudent(e)</a:t>
            </a:r>
            <a:endParaRPr sz="6000">
              <a:solidFill>
                <a:schemeClr val="dk2"/>
              </a:solidFill>
              <a:latin typeface="Montserrat"/>
              <a:ea typeface="Montserrat"/>
              <a:cs typeface="Montserrat"/>
              <a:sym typeface="Montserrat"/>
            </a:endParaRPr>
          </a:p>
          <a:p>
            <a:pPr indent="0" lvl="0" marL="0" marR="0" rtl="0" algn="l">
              <a:lnSpc>
                <a:spcPct val="94637"/>
              </a:lnSpc>
              <a:spcBef>
                <a:spcPts val="0"/>
              </a:spcBef>
              <a:spcAft>
                <a:spcPts val="0"/>
              </a:spcAft>
              <a:buNone/>
            </a:pPr>
            <a:r>
              <a:rPr lang="en-US" sz="6000">
                <a:solidFill>
                  <a:schemeClr val="dk2"/>
                </a:solidFill>
                <a:latin typeface="Montserrat"/>
                <a:ea typeface="Montserrat"/>
                <a:cs typeface="Montserrat"/>
                <a:sym typeface="Montserrat"/>
              </a:rPr>
              <a:t>budget réduit</a:t>
            </a:r>
            <a:endParaRPr sz="6000">
              <a:solidFill>
                <a:schemeClr val="dk2"/>
              </a:solidFill>
              <a:latin typeface="Montserrat"/>
              <a:ea typeface="Montserrat"/>
              <a:cs typeface="Montserrat"/>
              <a:sym typeface="Montserrat"/>
            </a:endParaRPr>
          </a:p>
        </p:txBody>
      </p:sp>
      <p:sp>
        <p:nvSpPr>
          <p:cNvPr id="198" name="Shape 198"/>
          <p:cNvSpPr txBox="1"/>
          <p:nvPr/>
        </p:nvSpPr>
        <p:spPr>
          <a:xfrm>
            <a:off x="13062750" y="8532250"/>
            <a:ext cx="11032200" cy="36705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lang="en-US" sz="6000">
                <a:solidFill>
                  <a:schemeClr val="dk2"/>
                </a:solidFill>
                <a:latin typeface="Montserrat"/>
                <a:ea typeface="Montserrat"/>
                <a:cs typeface="Montserrat"/>
                <a:sym typeface="Montserrat"/>
              </a:rPr>
              <a:t>jeune actif(ve)</a:t>
            </a:r>
            <a:endParaRPr sz="6000">
              <a:solidFill>
                <a:schemeClr val="dk2"/>
              </a:solidFill>
              <a:latin typeface="Montserrat"/>
              <a:ea typeface="Montserrat"/>
              <a:cs typeface="Montserrat"/>
              <a:sym typeface="Montserrat"/>
            </a:endParaRPr>
          </a:p>
          <a:p>
            <a:pPr indent="0" lvl="0" marL="0" marR="0" rtl="0" algn="l">
              <a:lnSpc>
                <a:spcPct val="94637"/>
              </a:lnSpc>
              <a:spcBef>
                <a:spcPts val="0"/>
              </a:spcBef>
              <a:spcAft>
                <a:spcPts val="0"/>
              </a:spcAft>
              <a:buNone/>
            </a:pPr>
            <a:r>
              <a:rPr lang="en-US" sz="6000">
                <a:solidFill>
                  <a:schemeClr val="dk2"/>
                </a:solidFill>
                <a:latin typeface="Montserrat"/>
                <a:ea typeface="Montserrat"/>
                <a:cs typeface="Montserrat"/>
                <a:sym typeface="Montserrat"/>
              </a:rPr>
              <a:t>ouvert à l’imprévu</a:t>
            </a:r>
            <a:endParaRPr sz="6000">
              <a:solidFill>
                <a:schemeClr val="dk2"/>
              </a:solidFill>
              <a:latin typeface="Montserrat"/>
              <a:ea typeface="Montserrat"/>
              <a:cs typeface="Montserrat"/>
              <a:sym typeface="Montserrat"/>
            </a:endParaRPr>
          </a:p>
          <a:p>
            <a:pPr indent="0" lvl="0" marL="0" marR="0" rtl="0" algn="l">
              <a:lnSpc>
                <a:spcPct val="94637"/>
              </a:lnSpc>
              <a:spcBef>
                <a:spcPts val="0"/>
              </a:spcBef>
              <a:spcAft>
                <a:spcPts val="0"/>
              </a:spcAft>
              <a:buNone/>
            </a:pPr>
            <a:r>
              <a:rPr lang="en-US" sz="6000">
                <a:solidFill>
                  <a:schemeClr val="dk2"/>
                </a:solidFill>
                <a:latin typeface="Montserrat"/>
                <a:ea typeface="Montserrat"/>
                <a:cs typeface="Montserrat"/>
                <a:sym typeface="Montserrat"/>
              </a:rPr>
              <a:t>rodé(e) aux comparateurs</a:t>
            </a:r>
            <a:br>
              <a:rPr lang="en-US" sz="6000">
                <a:solidFill>
                  <a:schemeClr val="dk2"/>
                </a:solidFill>
                <a:latin typeface="Montserrat"/>
                <a:ea typeface="Montserrat"/>
                <a:cs typeface="Montserrat"/>
                <a:sym typeface="Montserrat"/>
              </a:rPr>
            </a:br>
            <a:r>
              <a:rPr lang="en-US" sz="6000">
                <a:solidFill>
                  <a:schemeClr val="dk2"/>
                </a:solidFill>
                <a:latin typeface="Montserrat"/>
                <a:ea typeface="Montserrat"/>
                <a:cs typeface="Montserrat"/>
                <a:sym typeface="Montserrat"/>
              </a:rPr>
              <a:t>budget plus conséquent</a:t>
            </a:r>
            <a:endParaRPr sz="6000">
              <a:solidFill>
                <a:schemeClr val="dk2"/>
              </a:solidFill>
              <a:latin typeface="Montserrat"/>
              <a:ea typeface="Montserrat"/>
              <a:cs typeface="Montserrat"/>
              <a:sym typeface="Montserrat"/>
            </a:endParaRPr>
          </a:p>
        </p:txBody>
      </p:sp>
      <p:sp>
        <p:nvSpPr>
          <p:cNvPr id="199" name="Shape 199"/>
          <p:cNvSpPr txBox="1"/>
          <p:nvPr/>
        </p:nvSpPr>
        <p:spPr>
          <a:xfrm>
            <a:off x="13969875" y="1661350"/>
            <a:ext cx="9089100" cy="36705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lang="en-US" sz="6000">
                <a:solidFill>
                  <a:schemeClr val="dk2"/>
                </a:solidFill>
                <a:latin typeface="Montserrat"/>
                <a:ea typeface="Montserrat"/>
                <a:cs typeface="Montserrat"/>
                <a:sym typeface="Montserrat"/>
              </a:rPr>
              <a:t>points communs :</a:t>
            </a:r>
            <a:br>
              <a:rPr lang="en-US" sz="6000">
                <a:solidFill>
                  <a:schemeClr val="dk2"/>
                </a:solidFill>
                <a:latin typeface="Montserrat"/>
                <a:ea typeface="Montserrat"/>
                <a:cs typeface="Montserrat"/>
                <a:sym typeface="Montserrat"/>
              </a:rPr>
            </a:br>
            <a:r>
              <a:rPr lang="en-US" sz="6000">
                <a:solidFill>
                  <a:schemeClr val="dk2"/>
                </a:solidFill>
                <a:latin typeface="Montserrat"/>
                <a:ea typeface="Montserrat"/>
                <a:cs typeface="Montserrat"/>
                <a:sym typeface="Montserrat"/>
              </a:rPr>
              <a:t>- importance du coût</a:t>
            </a:r>
            <a:br>
              <a:rPr lang="en-US" sz="6000">
                <a:solidFill>
                  <a:schemeClr val="dk2"/>
                </a:solidFill>
                <a:latin typeface="Montserrat"/>
                <a:ea typeface="Montserrat"/>
                <a:cs typeface="Montserrat"/>
                <a:sym typeface="Montserrat"/>
              </a:rPr>
            </a:br>
            <a:r>
              <a:rPr lang="en-US" sz="6000">
                <a:solidFill>
                  <a:schemeClr val="dk2"/>
                </a:solidFill>
                <a:latin typeface="Montserrat"/>
                <a:ea typeface="Montserrat"/>
                <a:cs typeface="Montserrat"/>
                <a:sym typeface="Montserrat"/>
              </a:rPr>
              <a:t>- ample recherche</a:t>
            </a:r>
            <a:endParaRPr sz="6000">
              <a:solidFill>
                <a:schemeClr val="dk2"/>
              </a:solidFill>
              <a:latin typeface="Montserrat"/>
              <a:ea typeface="Montserrat"/>
              <a:cs typeface="Montserrat"/>
              <a:sym typeface="Montserrat"/>
            </a:endParaRPr>
          </a:p>
        </p:txBody>
      </p:sp>
      <p:pic>
        <p:nvPicPr>
          <p:cNvPr id="200" name="Shape 200"/>
          <p:cNvPicPr preferRelativeResize="0"/>
          <p:nvPr/>
        </p:nvPicPr>
        <p:blipFill>
          <a:blip r:embed="rId4">
            <a:alphaModFix/>
          </a:blip>
          <a:stretch>
            <a:fillRect/>
          </a:stretch>
        </p:blipFill>
        <p:spPr>
          <a:xfrm>
            <a:off x="15092950" y="5792200"/>
            <a:ext cx="6842950" cy="4750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grpSp>
        <p:nvGrpSpPr>
          <p:cNvPr id="205" name="Shape 205"/>
          <p:cNvGrpSpPr/>
          <p:nvPr/>
        </p:nvGrpSpPr>
        <p:grpSpPr>
          <a:xfrm>
            <a:off x="1235924" y="580525"/>
            <a:ext cx="22195625" cy="2533003"/>
            <a:chOff x="8395125" y="-1717782"/>
            <a:chExt cx="15702600" cy="7685082"/>
          </a:xfrm>
        </p:grpSpPr>
        <p:sp>
          <p:nvSpPr>
            <p:cNvPr id="206" name="Shape 206"/>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Persona</a:t>
              </a:r>
              <a:endParaRPr b="1" sz="13800">
                <a:solidFill>
                  <a:schemeClr val="dk2"/>
                </a:solidFill>
                <a:latin typeface="Montserrat"/>
                <a:ea typeface="Montserrat"/>
                <a:cs typeface="Montserrat"/>
                <a:sym typeface="Montserrat"/>
              </a:endParaRPr>
            </a:p>
          </p:txBody>
        </p:sp>
        <p:sp>
          <p:nvSpPr>
            <p:cNvPr id="207" name="Shape 207"/>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nvSpPr>
        <p:spPr>
          <a:xfrm>
            <a:off x="734825" y="1055225"/>
            <a:ext cx="5878200" cy="6858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b="1" lang="en-US" sz="4800">
                <a:latin typeface="Roboto"/>
                <a:ea typeface="Roboto"/>
                <a:cs typeface="Roboto"/>
                <a:sym typeface="Roboto"/>
              </a:rPr>
              <a:t>Job to be done</a:t>
            </a:r>
            <a:endParaRPr b="1" sz="4800">
              <a:latin typeface="Roboto"/>
              <a:ea typeface="Roboto"/>
              <a:cs typeface="Roboto"/>
              <a:sym typeface="Roboto"/>
            </a:endParaRPr>
          </a:p>
        </p:txBody>
      </p:sp>
      <p:sp>
        <p:nvSpPr>
          <p:cNvPr id="214" name="Shape 214"/>
          <p:cNvSpPr txBox="1"/>
          <p:nvPr/>
        </p:nvSpPr>
        <p:spPr>
          <a:xfrm>
            <a:off x="734825" y="4792450"/>
            <a:ext cx="15018900" cy="3205800"/>
          </a:xfrm>
          <a:prstGeom prst="rect">
            <a:avLst/>
          </a:prstGeom>
          <a:noFill/>
          <a:ln>
            <a:noFill/>
          </a:ln>
        </p:spPr>
        <p:txBody>
          <a:bodyPr anchorCtr="0" anchor="t" bIns="91425" lIns="91425" rIns="91425" wrap="square" tIns="91425">
            <a:noAutofit/>
          </a:bodyPr>
          <a:lstStyle/>
          <a:p>
            <a:pPr indent="0" lvl="0" marL="0" rtl="0" algn="ctr">
              <a:spcBef>
                <a:spcPts val="0"/>
              </a:spcBef>
              <a:spcAft>
                <a:spcPts val="0"/>
              </a:spcAft>
              <a:buNone/>
            </a:pPr>
            <a:r>
              <a:rPr lang="en-US" sz="6000">
                <a:solidFill>
                  <a:srgbClr val="0B5394"/>
                </a:solidFill>
                <a:latin typeface="Lobster"/>
                <a:ea typeface="Lobster"/>
                <a:cs typeface="Lobster"/>
                <a:sym typeface="Lobster"/>
              </a:rPr>
              <a:t>“Lorsque je prépare un séjour à l’étranger, je veux créer ma meilleure offre de trajet pour vivre un voyage réussi”</a:t>
            </a:r>
            <a:endParaRPr sz="6000">
              <a:solidFill>
                <a:srgbClr val="0B5394"/>
              </a:solidFill>
              <a:latin typeface="Lobster"/>
              <a:ea typeface="Lobster"/>
              <a:cs typeface="Lobster"/>
              <a:sym typeface="Lobster"/>
            </a:endParaRPr>
          </a:p>
        </p:txBody>
      </p:sp>
      <p:pic>
        <p:nvPicPr>
          <p:cNvPr id="215" name="Shape 215"/>
          <p:cNvPicPr preferRelativeResize="0"/>
          <p:nvPr/>
        </p:nvPicPr>
        <p:blipFill>
          <a:blip r:embed="rId3">
            <a:alphaModFix/>
          </a:blip>
          <a:stretch>
            <a:fillRect/>
          </a:stretch>
        </p:blipFill>
        <p:spPr>
          <a:xfrm>
            <a:off x="16663150" y="3038475"/>
            <a:ext cx="6902360" cy="9207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nvSpPr>
        <p:spPr>
          <a:xfrm>
            <a:off x="734825" y="1055225"/>
            <a:ext cx="5878200" cy="6858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b="1" lang="en-US" sz="4800">
                <a:latin typeface="Roboto"/>
                <a:ea typeface="Roboto"/>
                <a:cs typeface="Roboto"/>
                <a:sym typeface="Roboto"/>
              </a:rPr>
              <a:t>Job to be done</a:t>
            </a:r>
            <a:endParaRPr b="1" sz="4800">
              <a:latin typeface="Roboto"/>
              <a:ea typeface="Roboto"/>
              <a:cs typeface="Roboto"/>
              <a:sym typeface="Roboto"/>
            </a:endParaRPr>
          </a:p>
        </p:txBody>
      </p:sp>
      <p:sp>
        <p:nvSpPr>
          <p:cNvPr id="222" name="Shape 222"/>
          <p:cNvSpPr txBox="1"/>
          <p:nvPr/>
        </p:nvSpPr>
        <p:spPr>
          <a:xfrm>
            <a:off x="5223675" y="757950"/>
            <a:ext cx="15018900" cy="3205800"/>
          </a:xfrm>
          <a:prstGeom prst="rect">
            <a:avLst/>
          </a:prstGeom>
          <a:noFill/>
          <a:ln>
            <a:noFill/>
          </a:ln>
        </p:spPr>
        <p:txBody>
          <a:bodyPr anchorCtr="0" anchor="t" bIns="91425" lIns="91425" rIns="91425" wrap="square" tIns="91425">
            <a:noAutofit/>
          </a:bodyPr>
          <a:lstStyle/>
          <a:p>
            <a:pPr indent="0" lvl="0" marL="0" rtl="0" algn="ctr">
              <a:spcBef>
                <a:spcPts val="0"/>
              </a:spcBef>
              <a:spcAft>
                <a:spcPts val="0"/>
              </a:spcAft>
              <a:buNone/>
            </a:pPr>
            <a:r>
              <a:rPr lang="en-US" sz="6000">
                <a:solidFill>
                  <a:srgbClr val="0B5394"/>
                </a:solidFill>
                <a:latin typeface="Lobster"/>
                <a:ea typeface="Lobster"/>
                <a:cs typeface="Lobster"/>
                <a:sym typeface="Lobster"/>
              </a:rPr>
              <a:t>“Lorsque je prépare un séjour à l’étranger, je veux créer ma meilleure offre de trajet pour vivre un voyage réussi”</a:t>
            </a:r>
            <a:endParaRPr sz="6000">
              <a:solidFill>
                <a:srgbClr val="0B5394"/>
              </a:solidFill>
              <a:latin typeface="Lobster"/>
              <a:ea typeface="Lobster"/>
              <a:cs typeface="Lobster"/>
              <a:sym typeface="Lobster"/>
            </a:endParaRPr>
          </a:p>
        </p:txBody>
      </p:sp>
      <p:sp>
        <p:nvSpPr>
          <p:cNvPr id="223" name="Shape 223"/>
          <p:cNvSpPr txBox="1"/>
          <p:nvPr/>
        </p:nvSpPr>
        <p:spPr>
          <a:xfrm>
            <a:off x="1210825" y="6177700"/>
            <a:ext cx="6000900" cy="8163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b="1" lang="en-US" sz="3600">
                <a:solidFill>
                  <a:srgbClr val="0B5394"/>
                </a:solidFill>
                <a:latin typeface="Cambria"/>
                <a:ea typeface="Cambria"/>
                <a:cs typeface="Cambria"/>
                <a:sym typeface="Cambria"/>
              </a:rPr>
              <a:t>Critères fonctionnels</a:t>
            </a:r>
            <a:endParaRPr b="1" sz="3600">
              <a:solidFill>
                <a:srgbClr val="0B5394"/>
              </a:solidFill>
              <a:latin typeface="Cambria"/>
              <a:ea typeface="Cambria"/>
              <a:cs typeface="Cambria"/>
              <a:sym typeface="Cambria"/>
            </a:endParaRPr>
          </a:p>
        </p:txBody>
      </p:sp>
      <p:sp>
        <p:nvSpPr>
          <p:cNvPr id="224" name="Shape 224"/>
          <p:cNvSpPr txBox="1"/>
          <p:nvPr/>
        </p:nvSpPr>
        <p:spPr>
          <a:xfrm>
            <a:off x="734825" y="7959150"/>
            <a:ext cx="7786500" cy="3358800"/>
          </a:xfrm>
          <a:prstGeom prst="rect">
            <a:avLst/>
          </a:prstGeom>
          <a:noFill/>
          <a:ln>
            <a:noFill/>
          </a:ln>
        </p:spPr>
        <p:txBody>
          <a:bodyPr anchorCtr="0" anchor="t" bIns="91425" lIns="91425" rIns="91425" wrap="square" tIns="91425">
            <a:noAutofit/>
          </a:bodyPr>
          <a:lstStyle/>
          <a:p>
            <a:pPr indent="-419100" lvl="0" marL="457200" rtl="0">
              <a:spcBef>
                <a:spcPts val="0"/>
              </a:spcBef>
              <a:spcAft>
                <a:spcPts val="0"/>
              </a:spcAft>
              <a:buSzPts val="3000"/>
              <a:buChar char="-"/>
            </a:pPr>
            <a:r>
              <a:rPr lang="en-US" sz="3000"/>
              <a:t>Offres</a:t>
            </a:r>
            <a:r>
              <a:rPr b="1" lang="en-US" sz="3000"/>
              <a:t> garanties les moins chères</a:t>
            </a:r>
            <a:endParaRPr b="1" sz="3000"/>
          </a:p>
          <a:p>
            <a:pPr indent="-419100" lvl="0" marL="457200" rtl="0">
              <a:spcBef>
                <a:spcPts val="0"/>
              </a:spcBef>
              <a:spcAft>
                <a:spcPts val="0"/>
              </a:spcAft>
              <a:buSzPts val="3000"/>
              <a:buChar char="-"/>
            </a:pPr>
            <a:r>
              <a:rPr lang="en-US" sz="3000"/>
              <a:t>Info nécessaires </a:t>
            </a:r>
            <a:endParaRPr sz="3000"/>
          </a:p>
          <a:p>
            <a:pPr indent="-419100" lvl="0" marL="457200" rtl="0">
              <a:spcBef>
                <a:spcPts val="0"/>
              </a:spcBef>
              <a:spcAft>
                <a:spcPts val="0"/>
              </a:spcAft>
              <a:buSzPts val="3000"/>
              <a:buChar char="-"/>
            </a:pPr>
            <a:r>
              <a:rPr b="1" lang="en-US" sz="3000"/>
              <a:t>Personnaliser</a:t>
            </a:r>
            <a:r>
              <a:rPr lang="en-US" sz="3000"/>
              <a:t> mon trajet</a:t>
            </a:r>
            <a:endParaRPr sz="3000"/>
          </a:p>
        </p:txBody>
      </p:sp>
      <p:sp>
        <p:nvSpPr>
          <p:cNvPr id="225" name="Shape 225"/>
          <p:cNvSpPr txBox="1"/>
          <p:nvPr/>
        </p:nvSpPr>
        <p:spPr>
          <a:xfrm>
            <a:off x="8801175" y="7959150"/>
            <a:ext cx="7498800" cy="4437300"/>
          </a:xfrm>
          <a:prstGeom prst="rect">
            <a:avLst/>
          </a:prstGeom>
          <a:noFill/>
          <a:ln>
            <a:noFill/>
          </a:ln>
        </p:spPr>
        <p:txBody>
          <a:bodyPr anchorCtr="0" anchor="t" bIns="91425" lIns="91425" rIns="91425" wrap="square" tIns="91425">
            <a:noAutofit/>
          </a:bodyPr>
          <a:lstStyle/>
          <a:p>
            <a:pPr indent="-419100" lvl="0" marL="457200" rtl="0">
              <a:spcBef>
                <a:spcPts val="0"/>
              </a:spcBef>
              <a:spcAft>
                <a:spcPts val="0"/>
              </a:spcAft>
              <a:buSzPts val="3000"/>
              <a:buChar char="-"/>
            </a:pPr>
            <a:r>
              <a:rPr b="1" lang="en-US" sz="3000"/>
              <a:t>Responsabilité</a:t>
            </a:r>
            <a:r>
              <a:rPr lang="en-US" sz="3000"/>
              <a:t> </a:t>
            </a:r>
            <a:endParaRPr sz="3000"/>
          </a:p>
          <a:p>
            <a:pPr indent="-419100" lvl="0" marL="457200" rtl="0">
              <a:spcBef>
                <a:spcPts val="0"/>
              </a:spcBef>
              <a:spcAft>
                <a:spcPts val="0"/>
              </a:spcAft>
              <a:buSzPts val="3000"/>
              <a:buChar char="-"/>
            </a:pPr>
            <a:r>
              <a:rPr b="1" lang="en-US" sz="3000"/>
              <a:t>Différenciation</a:t>
            </a:r>
            <a:endParaRPr sz="3000"/>
          </a:p>
        </p:txBody>
      </p:sp>
      <p:sp>
        <p:nvSpPr>
          <p:cNvPr id="226" name="Shape 226"/>
          <p:cNvSpPr txBox="1"/>
          <p:nvPr/>
        </p:nvSpPr>
        <p:spPr>
          <a:xfrm>
            <a:off x="16299975" y="7128750"/>
            <a:ext cx="8955000" cy="5019600"/>
          </a:xfrm>
          <a:prstGeom prst="rect">
            <a:avLst/>
          </a:prstGeom>
          <a:noFill/>
          <a:ln>
            <a:noFill/>
          </a:ln>
        </p:spPr>
        <p:txBody>
          <a:bodyPr anchorCtr="0" anchor="t" bIns="91425" lIns="91425" rIns="91425" wrap="square" tIns="91425">
            <a:noAutofit/>
          </a:bodyPr>
          <a:lstStyle/>
          <a:p>
            <a:pPr indent="-419100" lvl="0" marL="457200" rtl="0">
              <a:spcBef>
                <a:spcPts val="0"/>
              </a:spcBef>
              <a:spcAft>
                <a:spcPts val="0"/>
              </a:spcAft>
              <a:buSzPts val="3000"/>
              <a:buChar char="-"/>
            </a:pPr>
            <a:r>
              <a:rPr b="1" lang="en-US" sz="3000"/>
              <a:t>Confiance</a:t>
            </a:r>
            <a:r>
              <a:rPr lang="en-US" sz="3000"/>
              <a:t> </a:t>
            </a:r>
            <a:r>
              <a:rPr b="1" lang="en-US" sz="3000"/>
              <a:t>Me projeter</a:t>
            </a:r>
            <a:endParaRPr b="1" sz="3000"/>
          </a:p>
          <a:p>
            <a:pPr indent="-419100" lvl="0" marL="457200" rtl="0">
              <a:spcBef>
                <a:spcPts val="0"/>
              </a:spcBef>
              <a:spcAft>
                <a:spcPts val="0"/>
              </a:spcAft>
              <a:buSzPts val="3000"/>
              <a:buChar char="-"/>
            </a:pPr>
            <a:r>
              <a:rPr b="1" lang="en-US" sz="3000"/>
              <a:t>occasion unique</a:t>
            </a:r>
            <a:endParaRPr b="1" sz="3000"/>
          </a:p>
          <a:p>
            <a:pPr indent="-419100" lvl="0" marL="457200" rtl="0">
              <a:spcBef>
                <a:spcPts val="0"/>
              </a:spcBef>
              <a:spcAft>
                <a:spcPts val="0"/>
              </a:spcAft>
              <a:buSzPts val="3000"/>
              <a:buChar char="-"/>
            </a:pPr>
            <a:r>
              <a:rPr lang="en-US" sz="3000"/>
              <a:t>Gérer </a:t>
            </a:r>
            <a:r>
              <a:rPr b="1" lang="en-US" sz="3000"/>
              <a:t>mes risques</a:t>
            </a:r>
            <a:endParaRPr b="1" sz="3000"/>
          </a:p>
          <a:p>
            <a:pPr indent="-419100" lvl="0" marL="457200" rtl="0">
              <a:spcBef>
                <a:spcPts val="0"/>
              </a:spcBef>
              <a:spcAft>
                <a:spcPts val="0"/>
              </a:spcAft>
              <a:buSzPts val="3000"/>
              <a:buChar char="-"/>
            </a:pPr>
            <a:r>
              <a:rPr b="1" lang="en-US" sz="3000"/>
              <a:t>Aventure</a:t>
            </a:r>
            <a:endParaRPr b="1" sz="3000"/>
          </a:p>
        </p:txBody>
      </p:sp>
      <p:sp>
        <p:nvSpPr>
          <p:cNvPr id="227" name="Shape 227"/>
          <p:cNvSpPr txBox="1"/>
          <p:nvPr/>
        </p:nvSpPr>
        <p:spPr>
          <a:xfrm>
            <a:off x="15393225" y="5771025"/>
            <a:ext cx="6000900" cy="8163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b="1" lang="en-US" sz="3600">
                <a:solidFill>
                  <a:srgbClr val="0B5394"/>
                </a:solidFill>
                <a:latin typeface="Cambria"/>
                <a:ea typeface="Cambria"/>
                <a:cs typeface="Cambria"/>
                <a:sym typeface="Cambria"/>
              </a:rPr>
              <a:t>Critères émotionnels</a:t>
            </a:r>
            <a:endParaRPr b="1" sz="3600">
              <a:solidFill>
                <a:srgbClr val="0B5394"/>
              </a:solidFill>
              <a:latin typeface="Cambria"/>
              <a:ea typeface="Cambria"/>
              <a:cs typeface="Cambria"/>
              <a:sym typeface="Cambria"/>
            </a:endParaRPr>
          </a:p>
        </p:txBody>
      </p:sp>
      <p:sp>
        <p:nvSpPr>
          <p:cNvPr id="228" name="Shape 228"/>
          <p:cNvSpPr txBox="1"/>
          <p:nvPr/>
        </p:nvSpPr>
        <p:spPr>
          <a:xfrm>
            <a:off x="9188375" y="6449850"/>
            <a:ext cx="6000900" cy="8163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b="1" lang="en-US" sz="3600">
                <a:solidFill>
                  <a:srgbClr val="0B5394"/>
                </a:solidFill>
                <a:latin typeface="Cambria"/>
                <a:ea typeface="Cambria"/>
                <a:cs typeface="Cambria"/>
                <a:sym typeface="Cambria"/>
              </a:rPr>
              <a:t>Critères sociaux</a:t>
            </a:r>
            <a:endParaRPr b="1" sz="3600">
              <a:solidFill>
                <a:srgbClr val="0B5394"/>
              </a:solidFill>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grpSp>
        <p:nvGrpSpPr>
          <p:cNvPr id="233" name="Shape 233"/>
          <p:cNvGrpSpPr/>
          <p:nvPr/>
        </p:nvGrpSpPr>
        <p:grpSpPr>
          <a:xfrm>
            <a:off x="1235924" y="580525"/>
            <a:ext cx="22195625" cy="2533003"/>
            <a:chOff x="8395125" y="-1717782"/>
            <a:chExt cx="15702600" cy="7685082"/>
          </a:xfrm>
        </p:grpSpPr>
        <p:sp>
          <p:nvSpPr>
            <p:cNvPr id="234" name="Shape 234"/>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Experience map</a:t>
              </a:r>
              <a:endParaRPr b="1" sz="13800">
                <a:solidFill>
                  <a:schemeClr val="dk2"/>
                </a:solidFill>
                <a:latin typeface="Montserrat"/>
                <a:ea typeface="Montserrat"/>
                <a:cs typeface="Montserrat"/>
                <a:sym typeface="Montserrat"/>
              </a:endParaRPr>
            </a:p>
          </p:txBody>
        </p:sp>
        <p:sp>
          <p:nvSpPr>
            <p:cNvPr id="235" name="Shape 235"/>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grpSp>
        <p:nvGrpSpPr>
          <p:cNvPr id="240" name="Shape 240"/>
          <p:cNvGrpSpPr/>
          <p:nvPr/>
        </p:nvGrpSpPr>
        <p:grpSpPr>
          <a:xfrm>
            <a:off x="1235924" y="580525"/>
            <a:ext cx="22195625" cy="2533003"/>
            <a:chOff x="8395125" y="-1717782"/>
            <a:chExt cx="15702600" cy="7685082"/>
          </a:xfrm>
        </p:grpSpPr>
        <p:sp>
          <p:nvSpPr>
            <p:cNvPr id="241" name="Shape 241"/>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Pré-conception : génération d’idées</a:t>
              </a:r>
              <a:endParaRPr b="1" sz="13800">
                <a:solidFill>
                  <a:schemeClr val="dk2"/>
                </a:solidFill>
                <a:latin typeface="Montserrat"/>
                <a:ea typeface="Montserrat"/>
                <a:cs typeface="Montserrat"/>
                <a:sym typeface="Montserrat"/>
              </a:endParaRPr>
            </a:p>
          </p:txBody>
        </p:sp>
        <p:sp>
          <p:nvSpPr>
            <p:cNvPr id="242" name="Shape 242"/>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nvSpPr>
        <p:spPr>
          <a:xfrm>
            <a:off x="12130000" y="5210325"/>
            <a:ext cx="16917300" cy="19737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US" sz="6000"/>
              <a:t>crazy eight</a:t>
            </a:r>
            <a:endParaRPr sz="6000"/>
          </a:p>
        </p:txBody>
      </p:sp>
      <p:sp>
        <p:nvSpPr>
          <p:cNvPr id="249" name="Shape 249"/>
          <p:cNvSpPr txBox="1"/>
          <p:nvPr/>
        </p:nvSpPr>
        <p:spPr>
          <a:xfrm>
            <a:off x="11107575" y="2396325"/>
            <a:ext cx="16917300" cy="19737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US" sz="6000"/>
              <a:t>2 ateliers</a:t>
            </a:r>
            <a:endParaRPr sz="6000"/>
          </a:p>
        </p:txBody>
      </p:sp>
      <p:pic>
        <p:nvPicPr>
          <p:cNvPr id="250" name="Shape 250"/>
          <p:cNvPicPr preferRelativeResize="0"/>
          <p:nvPr/>
        </p:nvPicPr>
        <p:blipFill>
          <a:blip r:embed="rId3">
            <a:alphaModFix/>
          </a:blip>
          <a:stretch>
            <a:fillRect/>
          </a:stretch>
        </p:blipFill>
        <p:spPr>
          <a:xfrm>
            <a:off x="12532975" y="3929475"/>
            <a:ext cx="11070534" cy="6227176"/>
          </a:xfrm>
          <a:prstGeom prst="rect">
            <a:avLst/>
          </a:prstGeom>
          <a:noFill/>
          <a:ln>
            <a:noFill/>
          </a:ln>
        </p:spPr>
      </p:pic>
      <p:pic>
        <p:nvPicPr>
          <p:cNvPr id="251" name="Shape 251"/>
          <p:cNvPicPr preferRelativeResize="0"/>
          <p:nvPr/>
        </p:nvPicPr>
        <p:blipFill>
          <a:blip r:embed="rId4">
            <a:alphaModFix/>
          </a:blip>
          <a:stretch>
            <a:fillRect/>
          </a:stretch>
        </p:blipFill>
        <p:spPr>
          <a:xfrm>
            <a:off x="1591550" y="4634341"/>
            <a:ext cx="13869997" cy="78018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Shape 53"/>
          <p:cNvSpPr txBox="1"/>
          <p:nvPr/>
        </p:nvSpPr>
        <p:spPr>
          <a:xfrm>
            <a:off x="3503400" y="1370417"/>
            <a:ext cx="18515224" cy="37702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i="0" lang="en-US" sz="23900" u="none" cap="none" strike="noStrike">
                <a:solidFill>
                  <a:srgbClr val="F7F7F7"/>
                </a:solidFill>
                <a:latin typeface="Montserrat"/>
                <a:ea typeface="Montserrat"/>
                <a:cs typeface="Montserrat"/>
                <a:sym typeface="Montserrat"/>
              </a:rPr>
              <a:t>L’équipe</a:t>
            </a:r>
            <a:endParaRPr b="1" sz="23900">
              <a:solidFill>
                <a:srgbClr val="F7F7F7"/>
              </a:solidFill>
              <a:latin typeface="Montserrat"/>
              <a:ea typeface="Montserrat"/>
              <a:cs typeface="Montserrat"/>
              <a:sym typeface="Montserrat"/>
            </a:endParaRPr>
          </a:p>
        </p:txBody>
      </p:sp>
      <p:sp>
        <p:nvSpPr>
          <p:cNvPr id="54" name="Shape 54"/>
          <p:cNvSpPr txBox="1"/>
          <p:nvPr/>
        </p:nvSpPr>
        <p:spPr>
          <a:xfrm>
            <a:off x="2924280" y="2924689"/>
            <a:ext cx="17680201" cy="2215991"/>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13800">
                <a:solidFill>
                  <a:schemeClr val="dk2"/>
                </a:solidFill>
                <a:latin typeface="Montserrat"/>
                <a:ea typeface="Montserrat"/>
                <a:cs typeface="Montserrat"/>
                <a:sym typeface="Montserrat"/>
              </a:rPr>
              <a:t>L’équipe</a:t>
            </a:r>
            <a:endParaRPr b="1" sz="13800">
              <a:solidFill>
                <a:schemeClr val="dk2"/>
              </a:solidFill>
              <a:latin typeface="Montserrat"/>
              <a:ea typeface="Montserrat"/>
              <a:cs typeface="Montserrat"/>
              <a:sym typeface="Montserrat"/>
            </a:endParaRPr>
          </a:p>
        </p:txBody>
      </p:sp>
      <p:sp>
        <p:nvSpPr>
          <p:cNvPr id="55" name="Shape 55"/>
          <p:cNvSpPr txBox="1"/>
          <p:nvPr/>
        </p:nvSpPr>
        <p:spPr>
          <a:xfrm>
            <a:off x="2924281" y="5719055"/>
            <a:ext cx="6187061" cy="954107"/>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800">
                <a:solidFill>
                  <a:schemeClr val="dk2"/>
                </a:solidFill>
                <a:latin typeface="Montserrat"/>
                <a:ea typeface="Montserrat"/>
                <a:cs typeface="Montserrat"/>
                <a:sym typeface="Montserrat"/>
              </a:rPr>
              <a:t>WRITE HERE SOMETHING ABOUT</a:t>
            </a:r>
            <a:endParaRPr/>
          </a:p>
        </p:txBody>
      </p:sp>
      <p:sp>
        <p:nvSpPr>
          <p:cNvPr id="56" name="Shape 56"/>
          <p:cNvSpPr txBox="1"/>
          <p:nvPr/>
        </p:nvSpPr>
        <p:spPr>
          <a:xfrm>
            <a:off x="2924281" y="6858000"/>
            <a:ext cx="7061930" cy="4524315"/>
          </a:xfrm>
          <a:prstGeom prst="rect">
            <a:avLst/>
          </a:prstGeom>
          <a:noFill/>
          <a:ln>
            <a:noFill/>
          </a:ln>
        </p:spPr>
        <p:txBody>
          <a:bodyPr anchorCtr="0" anchor="t" bIns="45700" lIns="91425" rIns="91425" wrap="square" tIns="45700">
            <a:noAutofit/>
          </a:bodyPr>
          <a:lstStyle/>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endParaRPr/>
          </a:p>
        </p:txBody>
      </p:sp>
      <p:sp>
        <p:nvSpPr>
          <p:cNvPr id="57" name="Shape 57"/>
          <p:cNvSpPr txBox="1"/>
          <p:nvPr/>
        </p:nvSpPr>
        <p:spPr>
          <a:xfrm rot="-5400000">
            <a:off x="-1120596" y="2902521"/>
            <a:ext cx="6187061"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LE COMMENCEMENT</a:t>
            </a:r>
            <a:endParaRPr/>
          </a:p>
        </p:txBody>
      </p:sp>
      <p:sp>
        <p:nvSpPr>
          <p:cNvPr id="58" name="Shape 58"/>
          <p:cNvSpPr txBox="1"/>
          <p:nvPr/>
        </p:nvSpPr>
        <p:spPr>
          <a:xfrm>
            <a:off x="2924281" y="2463791"/>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pic>
        <p:nvPicPr>
          <p:cNvPr id="59" name="Shape 59"/>
          <p:cNvPicPr preferRelativeResize="0"/>
          <p:nvPr/>
        </p:nvPicPr>
        <p:blipFill rotWithShape="1">
          <a:blip r:embed="rId3">
            <a:alphaModFix/>
          </a:blip>
          <a:srcRect b="15644" l="29955" r="31909" t="-65"/>
          <a:stretch/>
        </p:blipFill>
        <p:spPr>
          <a:xfrm>
            <a:off x="11274425" y="5943600"/>
            <a:ext cx="3689402" cy="5443380"/>
          </a:xfrm>
          <a:prstGeom prst="rect">
            <a:avLst/>
          </a:prstGeom>
          <a:noFill/>
          <a:ln>
            <a:noFill/>
          </a:ln>
        </p:spPr>
      </p:pic>
      <p:pic>
        <p:nvPicPr>
          <p:cNvPr id="60" name="Shape 60"/>
          <p:cNvPicPr preferRelativeResize="0"/>
          <p:nvPr/>
        </p:nvPicPr>
        <p:blipFill rotWithShape="1">
          <a:blip r:embed="rId3">
            <a:alphaModFix/>
          </a:blip>
          <a:srcRect b="15644" l="29955" r="31909" t="-65"/>
          <a:stretch/>
        </p:blipFill>
        <p:spPr>
          <a:xfrm>
            <a:off x="19585648" y="5943600"/>
            <a:ext cx="3689402" cy="5443380"/>
          </a:xfrm>
          <a:prstGeom prst="rect">
            <a:avLst/>
          </a:prstGeom>
          <a:noFill/>
          <a:ln>
            <a:noFill/>
          </a:ln>
        </p:spPr>
      </p:pic>
      <p:pic>
        <p:nvPicPr>
          <p:cNvPr id="61" name="Shape 61"/>
          <p:cNvPicPr preferRelativeResize="0"/>
          <p:nvPr/>
        </p:nvPicPr>
        <p:blipFill rotWithShape="1">
          <a:blip r:embed="rId3">
            <a:alphaModFix/>
          </a:blip>
          <a:srcRect b="15644" l="29955" r="31909" t="-65"/>
          <a:stretch/>
        </p:blipFill>
        <p:spPr>
          <a:xfrm>
            <a:off x="15426181" y="5943600"/>
            <a:ext cx="3689402" cy="5443380"/>
          </a:xfrm>
          <a:prstGeom prst="rect">
            <a:avLst/>
          </a:prstGeom>
          <a:noFill/>
          <a:ln>
            <a:noFill/>
          </a:ln>
        </p:spPr>
      </p:pic>
      <p:sp>
        <p:nvSpPr>
          <p:cNvPr id="62" name="Shape 62"/>
          <p:cNvSpPr txBox="1"/>
          <p:nvPr/>
        </p:nvSpPr>
        <p:spPr>
          <a:xfrm>
            <a:off x="11274425" y="11658601"/>
            <a:ext cx="3689403"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2000">
                <a:solidFill>
                  <a:schemeClr val="dk2"/>
                </a:solidFill>
                <a:latin typeface="Montserrat Medium"/>
                <a:ea typeface="Montserrat Medium"/>
                <a:cs typeface="Montserrat Medium"/>
                <a:sym typeface="Montserrat Medium"/>
              </a:rPr>
              <a:t>Déborah Hocini</a:t>
            </a:r>
            <a:endParaRPr/>
          </a:p>
        </p:txBody>
      </p:sp>
      <p:sp>
        <p:nvSpPr>
          <p:cNvPr id="63" name="Shape 63"/>
          <p:cNvSpPr txBox="1"/>
          <p:nvPr/>
        </p:nvSpPr>
        <p:spPr>
          <a:xfrm>
            <a:off x="15426180" y="11728237"/>
            <a:ext cx="3689403"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2000">
                <a:solidFill>
                  <a:schemeClr val="dk2"/>
                </a:solidFill>
                <a:latin typeface="Montserrat Medium"/>
                <a:ea typeface="Montserrat Medium"/>
                <a:cs typeface="Montserrat Medium"/>
                <a:sym typeface="Montserrat Medium"/>
              </a:rPr>
              <a:t>Jennifer Tadros</a:t>
            </a:r>
            <a:endParaRPr sz="2000">
              <a:solidFill>
                <a:schemeClr val="dk2"/>
              </a:solidFill>
              <a:latin typeface="Montserrat Medium"/>
              <a:ea typeface="Montserrat Medium"/>
              <a:cs typeface="Montserrat Medium"/>
              <a:sym typeface="Montserrat Medium"/>
            </a:endParaRPr>
          </a:p>
        </p:txBody>
      </p:sp>
      <p:sp>
        <p:nvSpPr>
          <p:cNvPr id="64" name="Shape 64"/>
          <p:cNvSpPr txBox="1"/>
          <p:nvPr/>
        </p:nvSpPr>
        <p:spPr>
          <a:xfrm>
            <a:off x="19144348" y="11728237"/>
            <a:ext cx="4572000" cy="40011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2000">
                <a:solidFill>
                  <a:schemeClr val="dk2"/>
                </a:solidFill>
                <a:latin typeface="Montserrat Medium"/>
                <a:ea typeface="Montserrat Medium"/>
                <a:cs typeface="Montserrat Medium"/>
                <a:sym typeface="Montserrat Medium"/>
              </a:rPr>
              <a:t>Guillaume Tarsi</a:t>
            </a:r>
            <a:r>
              <a:rPr lang="en-US" sz="2000">
                <a:solidFill>
                  <a:schemeClr val="dk2"/>
                </a:solidFill>
                <a:latin typeface="Montserrat Medium"/>
                <a:ea typeface="Montserrat Medium"/>
                <a:cs typeface="Montserrat Medium"/>
                <a:sym typeface="Montserrat Medium"/>
              </a:rPr>
              <a:t>guel</a:t>
            </a:r>
            <a:endParaRPr sz="20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Shape 257"/>
          <p:cNvPicPr preferRelativeResize="0"/>
          <p:nvPr>
            <p:ph idx="2" type="pic"/>
          </p:nvPr>
        </p:nvPicPr>
        <p:blipFill rotWithShape="1">
          <a:blip r:embed="rId3">
            <a:alphaModFix/>
          </a:blip>
          <a:srcRect b="0" l="6278" r="6278" t="0"/>
          <a:stretch/>
        </p:blipFill>
        <p:spPr>
          <a:xfrm>
            <a:off x="14756055" y="4062317"/>
            <a:ext cx="5125651" cy="4395883"/>
          </a:xfrm>
          <a:prstGeom prst="rect">
            <a:avLst/>
          </a:prstGeom>
          <a:solidFill>
            <a:srgbClr val="F2F2F2"/>
          </a:solidFill>
          <a:ln>
            <a:noFill/>
          </a:ln>
        </p:spPr>
      </p:pic>
      <p:sp>
        <p:nvSpPr>
          <p:cNvPr id="258" name="Shape 258"/>
          <p:cNvSpPr txBox="1"/>
          <p:nvPr/>
        </p:nvSpPr>
        <p:spPr>
          <a:xfrm>
            <a:off x="1674600" y="664703"/>
            <a:ext cx="24141961" cy="37702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3900">
                <a:solidFill>
                  <a:srgbClr val="F7F7F7"/>
                </a:solidFill>
                <a:latin typeface="Montserrat"/>
                <a:ea typeface="Montserrat"/>
                <a:cs typeface="Montserrat"/>
                <a:sym typeface="Montserrat"/>
              </a:rPr>
              <a:t>Prototypage</a:t>
            </a:r>
            <a:endParaRPr b="1" sz="23900">
              <a:solidFill>
                <a:srgbClr val="F7F7F7"/>
              </a:solidFill>
              <a:latin typeface="Montserrat"/>
              <a:ea typeface="Montserrat"/>
              <a:cs typeface="Montserrat"/>
              <a:sym typeface="Montserrat"/>
            </a:endParaRPr>
          </a:p>
        </p:txBody>
      </p:sp>
      <p:sp>
        <p:nvSpPr>
          <p:cNvPr id="259" name="Shape 259"/>
          <p:cNvSpPr txBox="1"/>
          <p:nvPr/>
        </p:nvSpPr>
        <p:spPr>
          <a:xfrm>
            <a:off x="1979795" y="1752600"/>
            <a:ext cx="16686403" cy="163121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10000">
                <a:solidFill>
                  <a:schemeClr val="dk2"/>
                </a:solidFill>
                <a:latin typeface="Montserrat"/>
                <a:ea typeface="Montserrat"/>
                <a:cs typeface="Montserrat"/>
                <a:sym typeface="Montserrat"/>
              </a:rPr>
              <a:t>Prototypage</a:t>
            </a:r>
            <a:endParaRPr b="1" sz="10000">
              <a:solidFill>
                <a:schemeClr val="dk2"/>
              </a:solidFill>
              <a:latin typeface="Montserrat"/>
              <a:ea typeface="Montserrat"/>
              <a:cs typeface="Montserrat"/>
              <a:sym typeface="Montserrat"/>
            </a:endParaRPr>
          </a:p>
        </p:txBody>
      </p:sp>
      <p:pic>
        <p:nvPicPr>
          <p:cNvPr id="260" name="Shape 260"/>
          <p:cNvPicPr preferRelativeResize="0"/>
          <p:nvPr/>
        </p:nvPicPr>
        <p:blipFill rotWithShape="1">
          <a:blip r:embed="rId4">
            <a:alphaModFix/>
          </a:blip>
          <a:srcRect b="0" l="8937" r="12521" t="0"/>
          <a:stretch/>
        </p:blipFill>
        <p:spPr>
          <a:xfrm>
            <a:off x="10713289" y="3259756"/>
            <a:ext cx="10502391" cy="8915400"/>
          </a:xfrm>
          <a:prstGeom prst="rect">
            <a:avLst/>
          </a:prstGeom>
          <a:noFill/>
          <a:ln>
            <a:noFill/>
          </a:ln>
        </p:spPr>
      </p:pic>
      <p:sp>
        <p:nvSpPr>
          <p:cNvPr id="261" name="Shape 261"/>
          <p:cNvSpPr txBox="1"/>
          <p:nvPr/>
        </p:nvSpPr>
        <p:spPr>
          <a:xfrm>
            <a:off x="1979797" y="4062317"/>
            <a:ext cx="7061930" cy="3416320"/>
          </a:xfrm>
          <a:prstGeom prst="rect">
            <a:avLst/>
          </a:prstGeom>
          <a:noFill/>
          <a:ln>
            <a:noFill/>
          </a:ln>
        </p:spPr>
        <p:txBody>
          <a:bodyPr anchorCtr="0" anchor="t" bIns="45700" lIns="91425" rIns="91425" wrap="square" tIns="45700">
            <a:noAutofit/>
          </a:bodyPr>
          <a:lstStyle/>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Ici paragraphe qui résume la pré conception</a:t>
            </a:r>
            <a:endParaRPr/>
          </a:p>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s differ substantially depending on the type of organization and creativity. Entrepreneurial activities differ substantially depending on the type of organization and creativity. Entrepreneurial activities differ substantially.</a:t>
            </a:r>
            <a:endParaRPr/>
          </a:p>
        </p:txBody>
      </p:sp>
      <p:sp>
        <p:nvSpPr>
          <p:cNvPr id="262" name="Shape 262"/>
          <p:cNvSpPr txBox="1"/>
          <p:nvPr/>
        </p:nvSpPr>
        <p:spPr>
          <a:xfrm rot="-5400000">
            <a:off x="20165426" y="5027812"/>
            <a:ext cx="3631448" cy="144655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8800">
                <a:solidFill>
                  <a:schemeClr val="dk2"/>
                </a:solidFill>
                <a:latin typeface="Montserrat"/>
                <a:ea typeface="Montserrat"/>
                <a:cs typeface="Montserrat"/>
                <a:sym typeface="Montserrat"/>
              </a:rPr>
              <a:t>01</a:t>
            </a:r>
            <a:endParaRPr/>
          </a:p>
        </p:txBody>
      </p:sp>
      <p:sp>
        <p:nvSpPr>
          <p:cNvPr id="263" name="Shape 263"/>
          <p:cNvSpPr/>
          <p:nvPr/>
        </p:nvSpPr>
        <p:spPr>
          <a:xfrm>
            <a:off x="10704175" y="9605246"/>
            <a:ext cx="2743200" cy="2743200"/>
          </a:xfrm>
          <a:prstGeom prst="rect">
            <a:avLst/>
          </a:prstGeom>
          <a:solidFill>
            <a:schemeClr val="lt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264" name="Shape 264"/>
          <p:cNvSpPr txBox="1"/>
          <p:nvPr/>
        </p:nvSpPr>
        <p:spPr>
          <a:xfrm>
            <a:off x="21226230" y="8204838"/>
            <a:ext cx="1694096" cy="3970318"/>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02</a:t>
            </a:r>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04</a:t>
            </a:r>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06</a:t>
            </a:r>
            <a:endParaRPr/>
          </a:p>
        </p:txBody>
      </p:sp>
      <p:sp>
        <p:nvSpPr>
          <p:cNvPr id="265" name="Shape 265"/>
          <p:cNvSpPr txBox="1"/>
          <p:nvPr/>
        </p:nvSpPr>
        <p:spPr>
          <a:xfrm rot="-5400000">
            <a:off x="20136578" y="3558179"/>
            <a:ext cx="6187061"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Observation</a:t>
            </a:r>
            <a:endParaRPr/>
          </a:p>
        </p:txBody>
      </p:sp>
      <p:grpSp>
        <p:nvGrpSpPr>
          <p:cNvPr id="266" name="Shape 266"/>
          <p:cNvGrpSpPr/>
          <p:nvPr/>
        </p:nvGrpSpPr>
        <p:grpSpPr>
          <a:xfrm>
            <a:off x="1957621" y="8743447"/>
            <a:ext cx="4857127" cy="1137006"/>
            <a:chOff x="1979795" y="8881079"/>
            <a:chExt cx="6187062" cy="1448333"/>
          </a:xfrm>
        </p:grpSpPr>
        <p:sp>
          <p:nvSpPr>
            <p:cNvPr id="267" name="Shape 267"/>
            <p:cNvSpPr/>
            <p:nvPr/>
          </p:nvSpPr>
          <p:spPr>
            <a:xfrm>
              <a:off x="1979795" y="8881079"/>
              <a:ext cx="6187062" cy="1448333"/>
            </a:xfrm>
            <a:prstGeom prst="rect">
              <a:avLst/>
            </a:prstGeom>
            <a:solidFill>
              <a:schemeClr val="lt2"/>
            </a:solidFill>
            <a:ln cap="flat" cmpd="sng" w="1270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268" name="Shape 268"/>
            <p:cNvSpPr txBox="1"/>
            <p:nvPr/>
          </p:nvSpPr>
          <p:spPr>
            <a:xfrm>
              <a:off x="2420460" y="9178370"/>
              <a:ext cx="5305733" cy="823305"/>
            </a:xfrm>
            <a:prstGeom prst="rect">
              <a:avLst/>
            </a:prstGeom>
            <a:noFill/>
            <a:ln>
              <a:noFill/>
            </a:ln>
          </p:spPr>
          <p:txBody>
            <a:bodyPr anchorCtr="0" anchor="t" bIns="45700" lIns="91425" rIns="91425" wrap="square" tIns="45700">
              <a:noAutofit/>
            </a:bodyPr>
            <a:lstStyle/>
            <a:p>
              <a:pPr indent="0" lvl="0" marL="0" marR="0" rtl="0" algn="ctr">
                <a:lnSpc>
                  <a:spcPct val="150000"/>
                </a:lnSpc>
                <a:spcBef>
                  <a:spcPts val="0"/>
                </a:spcBef>
                <a:spcAft>
                  <a:spcPts val="0"/>
                </a:spcAft>
                <a:buNone/>
              </a:pPr>
              <a:r>
                <a:rPr b="1" lang="en-US" sz="2400">
                  <a:solidFill>
                    <a:schemeClr val="dk1"/>
                  </a:solidFill>
                  <a:latin typeface="Montserrat Light"/>
                  <a:ea typeface="Montserrat Light"/>
                  <a:cs typeface="Montserrat Light"/>
                  <a:sym typeface="Montserrat Light"/>
                </a:rPr>
                <a:t>LEARN MORE</a:t>
              </a:r>
              <a:endParaRPr/>
            </a:p>
          </p:txBody>
        </p:sp>
      </p:grpSp>
      <p:sp>
        <p:nvSpPr>
          <p:cNvPr id="269" name="Shape 269"/>
          <p:cNvSpPr txBox="1"/>
          <p:nvPr/>
        </p:nvSpPr>
        <p:spPr>
          <a:xfrm>
            <a:off x="1957621" y="1158672"/>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sp>
        <p:nvSpPr>
          <p:cNvPr id="270" name="Shape 270"/>
          <p:cNvSpPr/>
          <p:nvPr/>
        </p:nvSpPr>
        <p:spPr>
          <a:xfrm>
            <a:off x="11319182" y="10219729"/>
            <a:ext cx="1520755" cy="1520755"/>
          </a:xfrm>
          <a:custGeom>
            <a:pathLst>
              <a:path extrusionOk="0" h="120000" w="12000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53585F"/>
          </a:solidFill>
          <a:ln>
            <a:noFill/>
          </a:ln>
        </p:spPr>
        <p:txBody>
          <a:bodyPr anchorCtr="0" anchor="ctr" bIns="38075" lIns="38075"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grpSp>
        <p:nvGrpSpPr>
          <p:cNvPr id="275" name="Shape 275"/>
          <p:cNvGrpSpPr/>
          <p:nvPr/>
        </p:nvGrpSpPr>
        <p:grpSpPr>
          <a:xfrm>
            <a:off x="1235915" y="580532"/>
            <a:ext cx="17813323" cy="2532996"/>
            <a:chOff x="8395118" y="-1717760"/>
            <a:chExt cx="12602280" cy="7685060"/>
          </a:xfrm>
        </p:grpSpPr>
        <p:sp>
          <p:nvSpPr>
            <p:cNvPr id="276" name="Shape 276"/>
            <p:cNvSpPr txBox="1"/>
            <p:nvPr/>
          </p:nvSpPr>
          <p:spPr>
            <a:xfrm>
              <a:off x="8395118" y="-1717760"/>
              <a:ext cx="97770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Prototypage</a:t>
              </a:r>
              <a:endParaRPr b="1" sz="13800">
                <a:solidFill>
                  <a:schemeClr val="dk2"/>
                </a:solidFill>
                <a:latin typeface="Montserrat"/>
                <a:ea typeface="Montserrat"/>
                <a:cs typeface="Montserrat"/>
                <a:sym typeface="Montserrat"/>
              </a:endParaRPr>
            </a:p>
          </p:txBody>
        </p:sp>
        <p:sp>
          <p:nvSpPr>
            <p:cNvPr id="277" name="Shape 277"/>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
        <p:nvSpPr>
          <p:cNvPr id="278" name="Shape 278"/>
          <p:cNvSpPr txBox="1"/>
          <p:nvPr/>
        </p:nvSpPr>
        <p:spPr>
          <a:xfrm>
            <a:off x="7385500" y="2841150"/>
            <a:ext cx="11882100" cy="4898400"/>
          </a:xfrm>
          <a:prstGeom prst="rect">
            <a:avLst/>
          </a:prstGeom>
          <a:noFill/>
          <a:ln>
            <a:noFill/>
          </a:ln>
        </p:spPr>
        <p:txBody>
          <a:bodyPr anchorCtr="0" anchor="ctr" bIns="91425" lIns="91425" rIns="91425" wrap="square" tIns="91425">
            <a:noAutofit/>
          </a:bodyPr>
          <a:lstStyle/>
          <a:p>
            <a:pPr indent="-419100" lvl="0" marL="457200" rtl="0">
              <a:lnSpc>
                <a:spcPct val="115000"/>
              </a:lnSpc>
              <a:spcBef>
                <a:spcPts val="0"/>
              </a:spcBef>
              <a:spcAft>
                <a:spcPts val="0"/>
              </a:spcAft>
              <a:buClr>
                <a:schemeClr val="dk2"/>
              </a:buClr>
              <a:buSzPts val="3000"/>
              <a:buChar char="-"/>
            </a:pPr>
            <a:r>
              <a:rPr lang="en-US" sz="3000">
                <a:solidFill>
                  <a:schemeClr val="dk2"/>
                </a:solidFill>
              </a:rPr>
              <a:t>Phases (cf experience map)</a:t>
            </a:r>
            <a:endParaRPr sz="3000">
              <a:solidFill>
                <a:schemeClr val="dk2"/>
              </a:solidFill>
            </a:endParaRPr>
          </a:p>
          <a:p>
            <a:pPr indent="-419100" lvl="1" marL="914400" rtl="0">
              <a:lnSpc>
                <a:spcPct val="115000"/>
              </a:lnSpc>
              <a:spcBef>
                <a:spcPts val="0"/>
              </a:spcBef>
              <a:spcAft>
                <a:spcPts val="0"/>
              </a:spcAft>
              <a:buClr>
                <a:schemeClr val="dk2"/>
              </a:buClr>
              <a:buSzPts val="3000"/>
              <a:buChar char="-"/>
            </a:pPr>
            <a:r>
              <a:rPr lang="en-US" sz="3000">
                <a:solidFill>
                  <a:schemeClr val="dk2"/>
                </a:solidFill>
              </a:rPr>
              <a:t>inspiration</a:t>
            </a:r>
            <a:endParaRPr sz="3000">
              <a:solidFill>
                <a:schemeClr val="dk2"/>
              </a:solidFill>
            </a:endParaRPr>
          </a:p>
          <a:p>
            <a:pPr indent="-419100" lvl="1" marL="914400" rtl="0">
              <a:lnSpc>
                <a:spcPct val="115000"/>
              </a:lnSpc>
              <a:spcBef>
                <a:spcPts val="0"/>
              </a:spcBef>
              <a:spcAft>
                <a:spcPts val="0"/>
              </a:spcAft>
              <a:buClr>
                <a:schemeClr val="dk2"/>
              </a:buClr>
              <a:buSzPts val="3000"/>
              <a:buChar char="-"/>
            </a:pPr>
            <a:r>
              <a:rPr b="1" lang="en-US" sz="3000">
                <a:solidFill>
                  <a:schemeClr val="dk2"/>
                </a:solidFill>
              </a:rPr>
              <a:t>prospection et échanges avec l’éventuel partenaire de voyage</a:t>
            </a:r>
            <a:endParaRPr b="1" sz="3000">
              <a:solidFill>
                <a:schemeClr val="dk2"/>
              </a:solidFill>
            </a:endParaRPr>
          </a:p>
          <a:p>
            <a:pPr indent="-419100" lvl="1" marL="914400" rtl="0">
              <a:lnSpc>
                <a:spcPct val="115000"/>
              </a:lnSpc>
              <a:spcBef>
                <a:spcPts val="0"/>
              </a:spcBef>
              <a:spcAft>
                <a:spcPts val="0"/>
              </a:spcAft>
              <a:buClr>
                <a:schemeClr val="dk2"/>
              </a:buClr>
              <a:buSzPts val="3000"/>
              <a:buChar char="-"/>
            </a:pPr>
            <a:r>
              <a:rPr b="1" lang="en-US" sz="3000">
                <a:solidFill>
                  <a:schemeClr val="dk2"/>
                </a:solidFill>
              </a:rPr>
              <a:t>achat</a:t>
            </a:r>
            <a:endParaRPr b="1" sz="3000">
              <a:solidFill>
                <a:schemeClr val="dk2"/>
              </a:solidFill>
            </a:endParaRPr>
          </a:p>
          <a:p>
            <a:pPr indent="-419100" lvl="1" marL="914400" rtl="0">
              <a:lnSpc>
                <a:spcPct val="115000"/>
              </a:lnSpc>
              <a:spcBef>
                <a:spcPts val="0"/>
              </a:spcBef>
              <a:spcAft>
                <a:spcPts val="0"/>
              </a:spcAft>
              <a:buClr>
                <a:schemeClr val="dk2"/>
              </a:buClr>
              <a:buSzPts val="3000"/>
              <a:buChar char="-"/>
            </a:pPr>
            <a:r>
              <a:rPr lang="en-US" sz="3000">
                <a:solidFill>
                  <a:schemeClr val="dk2"/>
                </a:solidFill>
              </a:rPr>
              <a:t>post-achat (feuille de route (qui n’aura pas été prototypée, mais qui fera l’issue d’une discussion lors des tests)</a:t>
            </a:r>
            <a:endParaRPr sz="3000">
              <a:solidFill>
                <a:schemeClr val="dk2"/>
              </a:solidFill>
            </a:endParaRPr>
          </a:p>
          <a:p>
            <a:pPr indent="0" lvl="0" marL="457200" rtl="0">
              <a:lnSpc>
                <a:spcPct val="115000"/>
              </a:lnSpc>
              <a:spcBef>
                <a:spcPts val="0"/>
              </a:spcBef>
              <a:spcAft>
                <a:spcPts val="0"/>
              </a:spcAft>
              <a:buNone/>
            </a:pPr>
            <a:r>
              <a:t/>
            </a:r>
            <a:endParaRPr sz="3000">
              <a:solidFill>
                <a:schemeClr val="dk2"/>
              </a:solidFill>
            </a:endParaRPr>
          </a:p>
        </p:txBody>
      </p:sp>
      <p:sp>
        <p:nvSpPr>
          <p:cNvPr id="279" name="Shape 279"/>
          <p:cNvSpPr txBox="1"/>
          <p:nvPr/>
        </p:nvSpPr>
        <p:spPr>
          <a:xfrm>
            <a:off x="3728350" y="8218725"/>
            <a:ext cx="13498200" cy="3000000"/>
          </a:xfrm>
          <a:prstGeom prst="rect">
            <a:avLst/>
          </a:prstGeom>
          <a:noFill/>
          <a:ln>
            <a:noFill/>
          </a:ln>
        </p:spPr>
        <p:txBody>
          <a:bodyPr anchorCtr="0" anchor="ctr" bIns="91425" lIns="91425" rIns="91425" wrap="square" tIns="91425">
            <a:noAutofit/>
          </a:bodyPr>
          <a:lstStyle/>
          <a:p>
            <a:pPr indent="-419100" lvl="0" marL="457200" rtl="0">
              <a:lnSpc>
                <a:spcPct val="115000"/>
              </a:lnSpc>
              <a:spcBef>
                <a:spcPts val="0"/>
              </a:spcBef>
              <a:spcAft>
                <a:spcPts val="0"/>
              </a:spcAft>
              <a:buClr>
                <a:schemeClr val="dk2"/>
              </a:buClr>
              <a:buSzPts val="3000"/>
              <a:buChar char="-"/>
            </a:pPr>
            <a:r>
              <a:rPr lang="en-US" sz="3000">
                <a:solidFill>
                  <a:schemeClr val="dk2"/>
                </a:solidFill>
              </a:rPr>
              <a:t>Périmètre des prototypes</a:t>
            </a:r>
            <a:endParaRPr sz="3000">
              <a:solidFill>
                <a:schemeClr val="dk2"/>
              </a:solidFill>
            </a:endParaRPr>
          </a:p>
          <a:p>
            <a:pPr indent="-419100" lvl="1" marL="914400" rtl="0">
              <a:lnSpc>
                <a:spcPct val="115000"/>
              </a:lnSpc>
              <a:spcBef>
                <a:spcPts val="0"/>
              </a:spcBef>
              <a:spcAft>
                <a:spcPts val="0"/>
              </a:spcAft>
              <a:buClr>
                <a:schemeClr val="dk2"/>
              </a:buClr>
              <a:buSzPts val="3000"/>
              <a:buChar char="-"/>
            </a:pPr>
            <a:r>
              <a:rPr lang="en-US" sz="3000">
                <a:solidFill>
                  <a:schemeClr val="dk2"/>
                </a:solidFill>
              </a:rPr>
              <a:t>L’accueil</a:t>
            </a:r>
            <a:endParaRPr sz="3000">
              <a:solidFill>
                <a:schemeClr val="dk2"/>
              </a:solidFill>
            </a:endParaRPr>
          </a:p>
          <a:p>
            <a:pPr indent="-419100" lvl="1" marL="914400" rtl="0">
              <a:lnSpc>
                <a:spcPct val="115000"/>
              </a:lnSpc>
              <a:spcBef>
                <a:spcPts val="0"/>
              </a:spcBef>
              <a:spcAft>
                <a:spcPts val="0"/>
              </a:spcAft>
              <a:buClr>
                <a:schemeClr val="dk2"/>
              </a:buClr>
              <a:buSzPts val="3000"/>
              <a:buChar char="-"/>
            </a:pPr>
            <a:r>
              <a:rPr lang="en-US" sz="3000">
                <a:solidFill>
                  <a:schemeClr val="dk2"/>
                </a:solidFill>
              </a:rPr>
              <a:t>La phase de recherche (application des filtres, prospection, sauvegarde, partage)</a:t>
            </a:r>
            <a:endParaRPr sz="3000">
              <a:solidFill>
                <a:schemeClr val="dk2"/>
              </a:solidFill>
            </a:endParaRPr>
          </a:p>
          <a:p>
            <a:pPr indent="-419100" lvl="1" marL="914400" rtl="0">
              <a:lnSpc>
                <a:spcPct val="115000"/>
              </a:lnSpc>
              <a:spcBef>
                <a:spcPts val="0"/>
              </a:spcBef>
              <a:spcAft>
                <a:spcPts val="0"/>
              </a:spcAft>
              <a:buClr>
                <a:schemeClr val="dk2"/>
              </a:buClr>
              <a:buSzPts val="3000"/>
              <a:buChar char="-"/>
            </a:pPr>
            <a:r>
              <a:rPr lang="en-US" sz="3000">
                <a:solidFill>
                  <a:schemeClr val="dk2"/>
                </a:solidFill>
              </a:rPr>
              <a:t>La phase d’achat</a:t>
            </a:r>
            <a:endParaRPr sz="3000">
              <a:solidFill>
                <a:schemeClr val="dk2"/>
              </a:solidFill>
            </a:endParaRPr>
          </a:p>
          <a:p>
            <a:pPr indent="-419100" lvl="1" marL="914400" rtl="0">
              <a:lnSpc>
                <a:spcPct val="115000"/>
              </a:lnSpc>
              <a:spcBef>
                <a:spcPts val="0"/>
              </a:spcBef>
              <a:spcAft>
                <a:spcPts val="0"/>
              </a:spcAft>
              <a:buClr>
                <a:schemeClr val="dk2"/>
              </a:buClr>
              <a:buSzPts val="3000"/>
              <a:buChar char="-"/>
            </a:pPr>
            <a:r>
              <a:rPr lang="en-US" sz="3000">
                <a:solidFill>
                  <a:schemeClr val="dk2"/>
                </a:solidFill>
              </a:rPr>
              <a:t>La phase post-achat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grpSp>
        <p:nvGrpSpPr>
          <p:cNvPr id="284" name="Shape 284"/>
          <p:cNvGrpSpPr/>
          <p:nvPr/>
        </p:nvGrpSpPr>
        <p:grpSpPr>
          <a:xfrm>
            <a:off x="1235915" y="580532"/>
            <a:ext cx="17813323" cy="2532996"/>
            <a:chOff x="8395118" y="-1717760"/>
            <a:chExt cx="12602280" cy="7685060"/>
          </a:xfrm>
        </p:grpSpPr>
        <p:sp>
          <p:nvSpPr>
            <p:cNvPr id="285" name="Shape 285"/>
            <p:cNvSpPr txBox="1"/>
            <p:nvPr/>
          </p:nvSpPr>
          <p:spPr>
            <a:xfrm>
              <a:off x="8395118" y="-1717760"/>
              <a:ext cx="97770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Zoning</a:t>
              </a:r>
              <a:endParaRPr b="1" sz="13800">
                <a:solidFill>
                  <a:schemeClr val="dk2"/>
                </a:solidFill>
                <a:latin typeface="Montserrat"/>
                <a:ea typeface="Montserrat"/>
                <a:cs typeface="Montserrat"/>
                <a:sym typeface="Montserrat"/>
              </a:endParaRPr>
            </a:p>
          </p:txBody>
        </p:sp>
        <p:sp>
          <p:nvSpPr>
            <p:cNvPr id="286" name="Shape 286"/>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
        <p:nvSpPr>
          <p:cNvPr id="287" name="Shape 287"/>
          <p:cNvSpPr txBox="1"/>
          <p:nvPr/>
        </p:nvSpPr>
        <p:spPr>
          <a:xfrm>
            <a:off x="1449688" y="2515500"/>
            <a:ext cx="15675300" cy="1828800"/>
          </a:xfrm>
          <a:prstGeom prst="rect">
            <a:avLst/>
          </a:prstGeom>
          <a:noFill/>
          <a:ln>
            <a:noFill/>
          </a:ln>
        </p:spPr>
        <p:txBody>
          <a:bodyPr anchorCtr="0" anchor="t" bIns="91425" lIns="91425" rIns="91425" wrap="square" tIns="91425">
            <a:noAutofit/>
          </a:bodyPr>
          <a:lstStyle/>
          <a:p>
            <a:pPr indent="-533400" lvl="0" marL="457200" rtl="0">
              <a:spcBef>
                <a:spcPts val="0"/>
              </a:spcBef>
              <a:spcAft>
                <a:spcPts val="0"/>
              </a:spcAft>
              <a:buSzPts val="4800"/>
              <a:buChar char="-"/>
            </a:pPr>
            <a:r>
              <a:rPr lang="en-US" sz="4800"/>
              <a:t>zones et structure générale</a:t>
            </a:r>
            <a:endParaRPr sz="4800"/>
          </a:p>
        </p:txBody>
      </p:sp>
      <p:pic>
        <p:nvPicPr>
          <p:cNvPr id="288" name="Shape 288"/>
          <p:cNvPicPr preferRelativeResize="0"/>
          <p:nvPr/>
        </p:nvPicPr>
        <p:blipFill>
          <a:blip r:embed="rId3">
            <a:alphaModFix/>
          </a:blip>
          <a:stretch>
            <a:fillRect/>
          </a:stretch>
        </p:blipFill>
        <p:spPr>
          <a:xfrm>
            <a:off x="2859350" y="3971225"/>
            <a:ext cx="13264250" cy="9320225"/>
          </a:xfrm>
          <a:prstGeom prst="rect">
            <a:avLst/>
          </a:prstGeom>
          <a:noFill/>
          <a:ln>
            <a:noFill/>
          </a:ln>
        </p:spPr>
      </p:pic>
      <p:sp>
        <p:nvSpPr>
          <p:cNvPr id="289" name="Shape 289"/>
          <p:cNvSpPr txBox="1"/>
          <p:nvPr/>
        </p:nvSpPr>
        <p:spPr>
          <a:xfrm>
            <a:off x="1969238" y="3323325"/>
            <a:ext cx="15675300" cy="1828800"/>
          </a:xfrm>
          <a:prstGeom prst="rect">
            <a:avLst/>
          </a:prstGeom>
          <a:noFill/>
          <a:ln>
            <a:noFill/>
          </a:ln>
        </p:spPr>
        <p:txBody>
          <a:bodyPr anchorCtr="0" anchor="t" bIns="91425" lIns="91425" rIns="91425" wrap="square" tIns="91425">
            <a:noAutofit/>
          </a:bodyPr>
          <a:lstStyle/>
          <a:p>
            <a:pPr indent="-533400" lvl="0" marL="457200" rtl="0">
              <a:spcBef>
                <a:spcPts val="0"/>
              </a:spcBef>
              <a:spcAft>
                <a:spcPts val="0"/>
              </a:spcAft>
              <a:buSzPts val="4800"/>
              <a:buChar char="-"/>
            </a:pPr>
            <a:r>
              <a:rPr lang="en-US" sz="4800"/>
              <a:t>estimer l’usabilité</a:t>
            </a:r>
            <a:endParaRPr sz="4800"/>
          </a:p>
        </p:txBody>
      </p:sp>
      <p:sp>
        <p:nvSpPr>
          <p:cNvPr id="290" name="Shape 290"/>
          <p:cNvSpPr txBox="1"/>
          <p:nvPr/>
        </p:nvSpPr>
        <p:spPr>
          <a:xfrm>
            <a:off x="15134513" y="5539688"/>
            <a:ext cx="15675300" cy="1828800"/>
          </a:xfrm>
          <a:prstGeom prst="rect">
            <a:avLst/>
          </a:prstGeom>
          <a:noFill/>
          <a:ln>
            <a:noFill/>
          </a:ln>
        </p:spPr>
        <p:txBody>
          <a:bodyPr anchorCtr="0" anchor="t" bIns="91425" lIns="91425" rIns="91425" wrap="square" tIns="91425">
            <a:noAutofit/>
          </a:bodyPr>
          <a:lstStyle/>
          <a:p>
            <a:pPr indent="-533400" lvl="0" marL="457200" rtl="0">
              <a:spcBef>
                <a:spcPts val="0"/>
              </a:spcBef>
              <a:spcAft>
                <a:spcPts val="0"/>
              </a:spcAft>
              <a:buSzPts val="4800"/>
              <a:buChar char="-"/>
            </a:pPr>
            <a:r>
              <a:rPr lang="en-US" sz="4800"/>
              <a:t>Bilan : OK </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grpSp>
        <p:nvGrpSpPr>
          <p:cNvPr id="295" name="Shape 295"/>
          <p:cNvGrpSpPr/>
          <p:nvPr/>
        </p:nvGrpSpPr>
        <p:grpSpPr>
          <a:xfrm>
            <a:off x="1235926" y="580525"/>
            <a:ext cx="17813311" cy="2533003"/>
            <a:chOff x="8395126" y="-1717782"/>
            <a:chExt cx="12602272" cy="7685082"/>
          </a:xfrm>
        </p:grpSpPr>
        <p:sp>
          <p:nvSpPr>
            <p:cNvPr id="296" name="Shape 296"/>
            <p:cNvSpPr txBox="1"/>
            <p:nvPr/>
          </p:nvSpPr>
          <p:spPr>
            <a:xfrm>
              <a:off x="8395126" y="-1717782"/>
              <a:ext cx="111588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Prototype papier</a:t>
              </a:r>
              <a:endParaRPr b="1" sz="13800">
                <a:solidFill>
                  <a:schemeClr val="dk2"/>
                </a:solidFill>
                <a:latin typeface="Montserrat"/>
                <a:ea typeface="Montserrat"/>
                <a:cs typeface="Montserrat"/>
                <a:sym typeface="Montserrat"/>
              </a:endParaRPr>
            </a:p>
          </p:txBody>
        </p:sp>
        <p:sp>
          <p:nvSpPr>
            <p:cNvPr id="297" name="Shape 297"/>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pic>
        <p:nvPicPr>
          <p:cNvPr id="298" name="Shape 298"/>
          <p:cNvPicPr preferRelativeResize="0"/>
          <p:nvPr/>
        </p:nvPicPr>
        <p:blipFill>
          <a:blip r:embed="rId3">
            <a:alphaModFix/>
          </a:blip>
          <a:stretch>
            <a:fillRect/>
          </a:stretch>
        </p:blipFill>
        <p:spPr>
          <a:xfrm>
            <a:off x="521525" y="5400875"/>
            <a:ext cx="12241000" cy="6893175"/>
          </a:xfrm>
          <a:prstGeom prst="rect">
            <a:avLst/>
          </a:prstGeom>
          <a:noFill/>
          <a:ln>
            <a:noFill/>
          </a:ln>
        </p:spPr>
      </p:pic>
      <p:sp>
        <p:nvSpPr>
          <p:cNvPr id="299" name="Shape 299"/>
          <p:cNvSpPr txBox="1"/>
          <p:nvPr/>
        </p:nvSpPr>
        <p:spPr>
          <a:xfrm>
            <a:off x="1937650" y="2623475"/>
            <a:ext cx="10564200" cy="1828800"/>
          </a:xfrm>
          <a:prstGeom prst="rect">
            <a:avLst/>
          </a:prstGeom>
          <a:noFill/>
          <a:ln>
            <a:noFill/>
          </a:ln>
        </p:spPr>
        <p:txBody>
          <a:bodyPr anchorCtr="0" anchor="t" bIns="91425" lIns="91425" rIns="91425" wrap="square" tIns="91425">
            <a:noAutofit/>
          </a:bodyPr>
          <a:lstStyle/>
          <a:p>
            <a:pPr indent="-419100" lvl="0" marL="457200" rtl="0">
              <a:spcBef>
                <a:spcPts val="0"/>
              </a:spcBef>
              <a:spcAft>
                <a:spcPts val="0"/>
              </a:spcAft>
              <a:buSzPts val="3000"/>
              <a:buChar char="-"/>
            </a:pPr>
            <a:r>
              <a:rPr lang="en-US" sz="3000"/>
              <a:t>premier tri des idées</a:t>
            </a:r>
            <a:endParaRPr sz="3000"/>
          </a:p>
          <a:p>
            <a:pPr indent="-419100" lvl="0" marL="457200" rtl="0">
              <a:spcBef>
                <a:spcPts val="0"/>
              </a:spcBef>
              <a:spcAft>
                <a:spcPts val="0"/>
              </a:spcAft>
              <a:buSzPts val="3000"/>
              <a:buChar char="-"/>
            </a:pPr>
            <a:r>
              <a:rPr lang="en-US" sz="3000"/>
              <a:t>première proposition de disposition concrète des éléments</a:t>
            </a:r>
            <a:endParaRPr sz="3000"/>
          </a:p>
          <a:p>
            <a:pPr indent="-419100" lvl="0" marL="457200">
              <a:spcBef>
                <a:spcPts val="0"/>
              </a:spcBef>
              <a:spcAft>
                <a:spcPts val="0"/>
              </a:spcAft>
              <a:buSzPts val="3000"/>
              <a:buChar char="-"/>
            </a:pPr>
            <a:r>
              <a:rPr lang="en-US" sz="3000"/>
              <a:t>objectif : </a:t>
            </a:r>
            <a:r>
              <a:rPr lang="en-US" sz="3000"/>
              <a:t>défricher avant de passer au prototype de test</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grpSp>
        <p:nvGrpSpPr>
          <p:cNvPr id="304" name="Shape 304"/>
          <p:cNvGrpSpPr/>
          <p:nvPr/>
        </p:nvGrpSpPr>
        <p:grpSpPr>
          <a:xfrm>
            <a:off x="1235926" y="580525"/>
            <a:ext cx="17813311" cy="2533003"/>
            <a:chOff x="8395126" y="-1717782"/>
            <a:chExt cx="12602272" cy="7685082"/>
          </a:xfrm>
        </p:grpSpPr>
        <p:sp>
          <p:nvSpPr>
            <p:cNvPr id="305" name="Shape 305"/>
            <p:cNvSpPr txBox="1"/>
            <p:nvPr/>
          </p:nvSpPr>
          <p:spPr>
            <a:xfrm>
              <a:off x="8395126" y="-1717782"/>
              <a:ext cx="111588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Retours</a:t>
              </a:r>
              <a:endParaRPr b="1" sz="13800">
                <a:solidFill>
                  <a:schemeClr val="dk2"/>
                </a:solidFill>
                <a:latin typeface="Montserrat"/>
                <a:ea typeface="Montserrat"/>
                <a:cs typeface="Montserrat"/>
                <a:sym typeface="Montserrat"/>
              </a:endParaRPr>
            </a:p>
          </p:txBody>
        </p:sp>
        <p:sp>
          <p:nvSpPr>
            <p:cNvPr id="306" name="Shape 306"/>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
        <p:nvSpPr>
          <p:cNvPr id="307" name="Shape 307"/>
          <p:cNvSpPr txBox="1"/>
          <p:nvPr/>
        </p:nvSpPr>
        <p:spPr>
          <a:xfrm>
            <a:off x="14569875" y="4244475"/>
            <a:ext cx="9138300" cy="27867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US" sz="3000"/>
              <a:t>Beaucoup de retours, modifications à faire :</a:t>
            </a:r>
            <a:endParaRPr sz="3000"/>
          </a:p>
          <a:p>
            <a:pPr indent="-419100" lvl="0" marL="457200" rtl="0">
              <a:spcBef>
                <a:spcPts val="0"/>
              </a:spcBef>
              <a:spcAft>
                <a:spcPts val="0"/>
              </a:spcAft>
              <a:buSzPts val="3000"/>
              <a:buChar char="-"/>
            </a:pPr>
            <a:r>
              <a:rPr lang="en-US" sz="3000"/>
              <a:t>rajout de partage et sauvegarde </a:t>
            </a:r>
            <a:endParaRPr sz="3000"/>
          </a:p>
          <a:p>
            <a:pPr indent="-419100" lvl="0" marL="457200" rtl="0">
              <a:spcBef>
                <a:spcPts val="0"/>
              </a:spcBef>
              <a:spcAft>
                <a:spcPts val="0"/>
              </a:spcAft>
              <a:buSzPts val="3000"/>
              <a:buChar char="-"/>
            </a:pPr>
            <a:r>
              <a:rPr lang="en-US" sz="3000"/>
              <a:t>filtre “budget” déplacé dans les filtres</a:t>
            </a:r>
            <a:endParaRPr sz="3000"/>
          </a:p>
          <a:p>
            <a:pPr indent="-419100" lvl="0" marL="457200" rtl="0">
              <a:spcBef>
                <a:spcPts val="0"/>
              </a:spcBef>
              <a:spcAft>
                <a:spcPts val="0"/>
              </a:spcAft>
              <a:buSzPts val="3000"/>
              <a:buChar char="-"/>
            </a:pPr>
            <a:r>
              <a:rPr lang="en-US" sz="3000"/>
              <a:t>un seul écran, plusieurs états</a:t>
            </a:r>
            <a:endParaRPr sz="3000"/>
          </a:p>
          <a:p>
            <a:pPr indent="-419100" lvl="0" marL="457200" rtl="0">
              <a:spcBef>
                <a:spcPts val="0"/>
              </a:spcBef>
              <a:spcAft>
                <a:spcPts val="0"/>
              </a:spcAft>
              <a:buSzPts val="3000"/>
              <a:buChar char="-"/>
            </a:pPr>
            <a:r>
              <a:rPr lang="en-US" sz="3000"/>
              <a:t>déplacement de certains boutons d’action</a:t>
            </a:r>
            <a:endParaRPr sz="3000"/>
          </a:p>
          <a:p>
            <a:pPr indent="-419100" lvl="0" marL="457200" rtl="0">
              <a:spcBef>
                <a:spcPts val="0"/>
              </a:spcBef>
              <a:spcAft>
                <a:spcPts val="0"/>
              </a:spcAft>
              <a:buSzPts val="3000"/>
              <a:buChar char="-"/>
            </a:pPr>
            <a:r>
              <a:rPr lang="en-US" sz="3000"/>
              <a:t>phase d’achat à mieux guider</a:t>
            </a:r>
            <a:endParaRPr sz="3000"/>
          </a:p>
        </p:txBody>
      </p:sp>
      <p:pic>
        <p:nvPicPr>
          <p:cNvPr id="308" name="Shape 308"/>
          <p:cNvPicPr preferRelativeResize="0"/>
          <p:nvPr/>
        </p:nvPicPr>
        <p:blipFill>
          <a:blip r:embed="rId3">
            <a:alphaModFix/>
          </a:blip>
          <a:stretch>
            <a:fillRect/>
          </a:stretch>
        </p:blipFill>
        <p:spPr>
          <a:xfrm>
            <a:off x="1726900" y="2663325"/>
            <a:ext cx="10564299" cy="59490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grpSp>
        <p:nvGrpSpPr>
          <p:cNvPr id="313" name="Shape 313"/>
          <p:cNvGrpSpPr/>
          <p:nvPr/>
        </p:nvGrpSpPr>
        <p:grpSpPr>
          <a:xfrm>
            <a:off x="1235924" y="580525"/>
            <a:ext cx="22195625" cy="2533003"/>
            <a:chOff x="8395125" y="-1717782"/>
            <a:chExt cx="15702600" cy="7685082"/>
          </a:xfrm>
        </p:grpSpPr>
        <p:sp>
          <p:nvSpPr>
            <p:cNvPr id="314" name="Shape 314"/>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Prototype faible fidélité</a:t>
              </a:r>
              <a:endParaRPr b="1" sz="13800">
                <a:solidFill>
                  <a:schemeClr val="dk2"/>
                </a:solidFill>
                <a:latin typeface="Montserrat"/>
                <a:ea typeface="Montserrat"/>
                <a:cs typeface="Montserrat"/>
                <a:sym typeface="Montserrat"/>
              </a:endParaRPr>
            </a:p>
          </p:txBody>
        </p:sp>
        <p:sp>
          <p:nvSpPr>
            <p:cNvPr id="315" name="Shape 315"/>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
        <p:nvSpPr>
          <p:cNvPr id="316" name="Shape 316"/>
          <p:cNvSpPr txBox="1"/>
          <p:nvPr/>
        </p:nvSpPr>
        <p:spPr>
          <a:xfrm>
            <a:off x="17590450" y="4691950"/>
            <a:ext cx="6787200" cy="3396300"/>
          </a:xfrm>
          <a:prstGeom prst="rect">
            <a:avLst/>
          </a:prstGeom>
          <a:noFill/>
          <a:ln>
            <a:noFill/>
          </a:ln>
        </p:spPr>
        <p:txBody>
          <a:bodyPr anchorCtr="0" anchor="ctr" bIns="91425" lIns="91425" rIns="91425" wrap="square" tIns="91425">
            <a:noAutofit/>
          </a:bodyPr>
          <a:lstStyle/>
          <a:p>
            <a:pPr indent="0" lvl="0" marL="0" rtl="0">
              <a:spcBef>
                <a:spcPts val="0"/>
              </a:spcBef>
              <a:spcAft>
                <a:spcPts val="0"/>
              </a:spcAft>
              <a:buNone/>
            </a:pPr>
            <a:r>
              <a:rPr lang="en-US" sz="3000">
                <a:solidFill>
                  <a:schemeClr val="dk1"/>
                </a:solidFill>
                <a:latin typeface="Calibri"/>
                <a:ea typeface="Calibri"/>
                <a:cs typeface="Calibri"/>
                <a:sym typeface="Calibri"/>
              </a:rPr>
              <a:t>protocole précis pour pouvoir reproduire plus tard</a:t>
            </a:r>
            <a:br>
              <a:rPr lang="en-US" sz="3000">
                <a:solidFill>
                  <a:schemeClr val="dk1"/>
                </a:solidFill>
                <a:latin typeface="Calibri"/>
                <a:ea typeface="Calibri"/>
                <a:cs typeface="Calibri"/>
                <a:sym typeface="Calibri"/>
              </a:rPr>
            </a:br>
            <a:r>
              <a:rPr lang="en-US" sz="3000">
                <a:solidFill>
                  <a:schemeClr val="dk1"/>
                </a:solidFill>
                <a:latin typeface="Calibri"/>
                <a:ea typeface="Calibri"/>
                <a:cs typeface="Calibri"/>
                <a:sym typeface="Calibri"/>
              </a:rPr>
              <a:t>- entretien préliminaire</a:t>
            </a:r>
            <a:endParaRPr sz="3000">
              <a:solidFill>
                <a:schemeClr val="dk1"/>
              </a:solidFill>
              <a:latin typeface="Calibri"/>
              <a:ea typeface="Calibri"/>
              <a:cs typeface="Calibri"/>
              <a:sym typeface="Calibri"/>
            </a:endParaRPr>
          </a:p>
          <a:p>
            <a:pPr indent="-419100" lvl="0" marL="457200" rtl="0">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scénario</a:t>
            </a:r>
            <a:endParaRPr sz="3000">
              <a:solidFill>
                <a:schemeClr val="dk1"/>
              </a:solidFill>
              <a:latin typeface="Calibri"/>
              <a:ea typeface="Calibri"/>
              <a:cs typeface="Calibri"/>
              <a:sym typeface="Calibri"/>
            </a:endParaRPr>
          </a:p>
          <a:p>
            <a:pPr indent="-419100" lvl="0" marL="457200" rtl="0">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débrief</a:t>
            </a:r>
            <a:endParaRPr sz="3000">
              <a:solidFill>
                <a:schemeClr val="dk1"/>
              </a:solidFill>
              <a:latin typeface="Calibri"/>
              <a:ea typeface="Calibri"/>
              <a:cs typeface="Calibri"/>
              <a:sym typeface="Calibri"/>
            </a:endParaRPr>
          </a:p>
        </p:txBody>
      </p:sp>
      <p:pic>
        <p:nvPicPr>
          <p:cNvPr id="317" name="Shape 317"/>
          <p:cNvPicPr preferRelativeResize="0"/>
          <p:nvPr/>
        </p:nvPicPr>
        <p:blipFill rotWithShape="1">
          <a:blip r:embed="rId3">
            <a:alphaModFix/>
          </a:blip>
          <a:srcRect b="0" l="0" r="0" t="24179"/>
          <a:stretch/>
        </p:blipFill>
        <p:spPr>
          <a:xfrm>
            <a:off x="4592825" y="4451650"/>
            <a:ext cx="11535950" cy="8615624"/>
          </a:xfrm>
          <a:prstGeom prst="rect">
            <a:avLst/>
          </a:prstGeom>
          <a:noFill/>
          <a:ln>
            <a:noFill/>
          </a:ln>
        </p:spPr>
      </p:pic>
      <p:pic>
        <p:nvPicPr>
          <p:cNvPr id="318" name="Shape 318"/>
          <p:cNvPicPr preferRelativeResize="0"/>
          <p:nvPr/>
        </p:nvPicPr>
        <p:blipFill>
          <a:blip r:embed="rId4">
            <a:alphaModFix/>
          </a:blip>
          <a:stretch>
            <a:fillRect/>
          </a:stretch>
        </p:blipFill>
        <p:spPr>
          <a:xfrm>
            <a:off x="1052073" y="6693350"/>
            <a:ext cx="2934225" cy="2934225"/>
          </a:xfrm>
          <a:prstGeom prst="rect">
            <a:avLst/>
          </a:prstGeom>
          <a:noFill/>
          <a:ln>
            <a:noFill/>
          </a:ln>
        </p:spPr>
      </p:pic>
      <p:sp>
        <p:nvSpPr>
          <p:cNvPr id="319" name="Shape 319"/>
          <p:cNvSpPr txBox="1"/>
          <p:nvPr/>
        </p:nvSpPr>
        <p:spPr>
          <a:xfrm>
            <a:off x="1823900" y="2336350"/>
            <a:ext cx="6787200" cy="2355600"/>
          </a:xfrm>
          <a:prstGeom prst="rect">
            <a:avLst/>
          </a:prstGeom>
          <a:noFill/>
          <a:ln>
            <a:noFill/>
          </a:ln>
        </p:spPr>
        <p:txBody>
          <a:bodyPr anchorCtr="0" anchor="ctr" bIns="91425" lIns="91425" rIns="91425" wrap="square" tIns="91425">
            <a:noAutofit/>
          </a:bodyPr>
          <a:lstStyle/>
          <a:p>
            <a:pPr indent="-419100" lvl="0" marL="457200" rtl="0">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interactions</a:t>
            </a:r>
            <a:endParaRPr sz="3000">
              <a:solidFill>
                <a:schemeClr val="dk1"/>
              </a:solidFill>
              <a:latin typeface="Calibri"/>
              <a:ea typeface="Calibri"/>
              <a:cs typeface="Calibri"/>
              <a:sym typeface="Calibri"/>
            </a:endParaRPr>
          </a:p>
          <a:p>
            <a:pPr indent="-419100" lvl="0" marL="457200" rtl="0">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parcours utilisateurs guidé</a:t>
            </a:r>
            <a:endParaRPr sz="3000">
              <a:solidFill>
                <a:schemeClr val="dk1"/>
              </a:solidFill>
              <a:latin typeface="Calibri"/>
              <a:ea typeface="Calibri"/>
              <a:cs typeface="Calibri"/>
              <a:sym typeface="Calibri"/>
            </a:endParaRPr>
          </a:p>
          <a:p>
            <a:pPr indent="-419100" lvl="0" marL="457200" rtl="0">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disposition et formulation des éléments</a:t>
            </a:r>
            <a:endParaRPr sz="30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grpSp>
        <p:nvGrpSpPr>
          <p:cNvPr id="324" name="Shape 324"/>
          <p:cNvGrpSpPr/>
          <p:nvPr/>
        </p:nvGrpSpPr>
        <p:grpSpPr>
          <a:xfrm>
            <a:off x="1235924" y="580525"/>
            <a:ext cx="22195625" cy="2533003"/>
            <a:chOff x="8395125" y="-1717782"/>
            <a:chExt cx="15702600" cy="7685082"/>
          </a:xfrm>
        </p:grpSpPr>
        <p:sp>
          <p:nvSpPr>
            <p:cNvPr id="325" name="Shape 325"/>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Retours</a:t>
              </a:r>
              <a:endParaRPr b="1" sz="13800">
                <a:solidFill>
                  <a:schemeClr val="dk2"/>
                </a:solidFill>
                <a:latin typeface="Montserrat"/>
                <a:ea typeface="Montserrat"/>
                <a:cs typeface="Montserrat"/>
                <a:sym typeface="Montserrat"/>
              </a:endParaRPr>
            </a:p>
          </p:txBody>
        </p:sp>
        <p:sp>
          <p:nvSpPr>
            <p:cNvPr id="326" name="Shape 326"/>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
        <p:nvSpPr>
          <p:cNvPr id="327" name="Shape 327"/>
          <p:cNvSpPr txBox="1"/>
          <p:nvPr/>
        </p:nvSpPr>
        <p:spPr>
          <a:xfrm>
            <a:off x="3251975" y="4088250"/>
            <a:ext cx="15644400" cy="1984800"/>
          </a:xfrm>
          <a:prstGeom prst="rect">
            <a:avLst/>
          </a:prstGeom>
          <a:noFill/>
          <a:ln>
            <a:noFill/>
          </a:ln>
        </p:spPr>
        <p:txBody>
          <a:bodyPr anchorCtr="0" anchor="ctr" bIns="91425" lIns="91425" rIns="91425" wrap="square" tIns="91425">
            <a:noAutofit/>
          </a:bodyPr>
          <a:lstStyle/>
          <a:p>
            <a:pPr indent="-457200" lvl="0" marL="457200" rtl="0">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phase d’achat stressante (mais que peut-on faire ? problème de fond)</a:t>
            </a:r>
            <a:endParaRPr sz="3600">
              <a:solidFill>
                <a:schemeClr val="dk1"/>
              </a:solidFill>
              <a:latin typeface="Calibri"/>
              <a:ea typeface="Calibri"/>
              <a:cs typeface="Calibri"/>
              <a:sym typeface="Calibri"/>
            </a:endParaRPr>
          </a:p>
        </p:txBody>
      </p:sp>
      <p:sp>
        <p:nvSpPr>
          <p:cNvPr id="328" name="Shape 328"/>
          <p:cNvSpPr txBox="1"/>
          <p:nvPr/>
        </p:nvSpPr>
        <p:spPr>
          <a:xfrm>
            <a:off x="3251975" y="5316438"/>
            <a:ext cx="15644400" cy="1224300"/>
          </a:xfrm>
          <a:prstGeom prst="rect">
            <a:avLst/>
          </a:prstGeom>
          <a:noFill/>
          <a:ln>
            <a:noFill/>
          </a:ln>
        </p:spPr>
        <p:txBody>
          <a:bodyPr anchorCtr="0" anchor="ctr" bIns="91425" lIns="91425" rIns="91425" wrap="square" tIns="91425">
            <a:noAutofit/>
          </a:bodyPr>
          <a:lstStyle/>
          <a:p>
            <a:pPr indent="-457200" lvl="0" marL="457200" rtl="0">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inclure prix total (visa ?)</a:t>
            </a:r>
            <a:endParaRPr sz="3600">
              <a:solidFill>
                <a:schemeClr val="dk1"/>
              </a:solidFill>
              <a:latin typeface="Calibri"/>
              <a:ea typeface="Calibri"/>
              <a:cs typeface="Calibri"/>
              <a:sym typeface="Calibri"/>
            </a:endParaRPr>
          </a:p>
        </p:txBody>
      </p:sp>
      <p:sp>
        <p:nvSpPr>
          <p:cNvPr id="329" name="Shape 329"/>
          <p:cNvSpPr txBox="1"/>
          <p:nvPr/>
        </p:nvSpPr>
        <p:spPr>
          <a:xfrm>
            <a:off x="3251975" y="7432350"/>
            <a:ext cx="15644400" cy="1635600"/>
          </a:xfrm>
          <a:prstGeom prst="rect">
            <a:avLst/>
          </a:prstGeom>
          <a:noFill/>
          <a:ln>
            <a:noFill/>
          </a:ln>
        </p:spPr>
        <p:txBody>
          <a:bodyPr anchorCtr="0" anchor="ctr" bIns="91425" lIns="91425" rIns="91425" wrap="square" tIns="91425">
            <a:noAutofit/>
          </a:bodyPr>
          <a:lstStyle/>
          <a:p>
            <a:pPr indent="-457200" lvl="0" marL="457200" rtl="0">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permettre de gérer les risques</a:t>
            </a:r>
            <a:endParaRPr sz="3600">
              <a:solidFill>
                <a:schemeClr val="dk1"/>
              </a:solidFill>
              <a:latin typeface="Calibri"/>
              <a:ea typeface="Calibri"/>
              <a:cs typeface="Calibri"/>
              <a:sym typeface="Calibri"/>
            </a:endParaRPr>
          </a:p>
        </p:txBody>
      </p:sp>
      <p:sp>
        <p:nvSpPr>
          <p:cNvPr id="330" name="Shape 330"/>
          <p:cNvSpPr txBox="1"/>
          <p:nvPr/>
        </p:nvSpPr>
        <p:spPr>
          <a:xfrm>
            <a:off x="3251975" y="9517150"/>
            <a:ext cx="15644400" cy="1984800"/>
          </a:xfrm>
          <a:prstGeom prst="rect">
            <a:avLst/>
          </a:prstGeom>
          <a:noFill/>
          <a:ln>
            <a:noFill/>
          </a:ln>
        </p:spPr>
        <p:txBody>
          <a:bodyPr anchorCtr="0" anchor="ctr" bIns="91425" lIns="91425" rIns="91425" wrap="square" tIns="91425">
            <a:noAutofit/>
          </a:bodyPr>
          <a:lstStyle/>
          <a:p>
            <a:pPr indent="-457200" lvl="0" marL="457200" rtl="0">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Onglets pour nouvelle recherche doit remettre en focus la barre de recherche (multi-destination)</a:t>
            </a:r>
            <a:endParaRPr sz="3600">
              <a:solidFill>
                <a:schemeClr val="dk1"/>
              </a:solidFill>
              <a:latin typeface="Calibri"/>
              <a:ea typeface="Calibri"/>
              <a:cs typeface="Calibri"/>
              <a:sym typeface="Calibri"/>
            </a:endParaRPr>
          </a:p>
        </p:txBody>
      </p:sp>
      <p:sp>
        <p:nvSpPr>
          <p:cNvPr id="331" name="Shape 331"/>
          <p:cNvSpPr txBox="1"/>
          <p:nvPr/>
        </p:nvSpPr>
        <p:spPr>
          <a:xfrm>
            <a:off x="3378150" y="6134850"/>
            <a:ext cx="15644400" cy="1446300"/>
          </a:xfrm>
          <a:prstGeom prst="rect">
            <a:avLst/>
          </a:prstGeom>
          <a:noFill/>
          <a:ln>
            <a:noFill/>
          </a:ln>
        </p:spPr>
        <p:txBody>
          <a:bodyPr anchorCtr="0" anchor="ctr" bIns="91425" lIns="91425" rIns="91425" wrap="square" tIns="91425">
            <a:noAutofit/>
          </a:bodyPr>
          <a:lstStyle/>
          <a:p>
            <a:pPr indent="-457200" lvl="0" marL="457200" rtl="0">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Recherche principale confusante : aller-retour et plusieurs passagers souvent oublié</a:t>
            </a:r>
            <a:endParaRPr sz="3600">
              <a:solidFill>
                <a:schemeClr val="dk1"/>
              </a:solidFill>
              <a:latin typeface="Calibri"/>
              <a:ea typeface="Calibri"/>
              <a:cs typeface="Calibri"/>
              <a:sym typeface="Calibri"/>
            </a:endParaRPr>
          </a:p>
        </p:txBody>
      </p:sp>
      <p:sp>
        <p:nvSpPr>
          <p:cNvPr id="332" name="Shape 332"/>
          <p:cNvSpPr txBox="1"/>
          <p:nvPr/>
        </p:nvSpPr>
        <p:spPr>
          <a:xfrm>
            <a:off x="3251975" y="8385300"/>
            <a:ext cx="15644400" cy="1446300"/>
          </a:xfrm>
          <a:prstGeom prst="rect">
            <a:avLst/>
          </a:prstGeom>
          <a:noFill/>
          <a:ln>
            <a:noFill/>
          </a:ln>
        </p:spPr>
        <p:txBody>
          <a:bodyPr anchorCtr="0" anchor="ctr" bIns="91425" lIns="91425" rIns="91425" wrap="square" tIns="91425">
            <a:noAutofit/>
          </a:bodyPr>
          <a:lstStyle/>
          <a:p>
            <a:pPr indent="-457200" lvl="0" marL="457200" rtl="0">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L’intérêt de macfly n’est pas assez appuyé</a:t>
            </a:r>
            <a:endParaRPr sz="3600">
              <a:solidFill>
                <a:schemeClr val="dk1"/>
              </a:solidFill>
              <a:latin typeface="Calibri"/>
              <a:ea typeface="Calibri"/>
              <a:cs typeface="Calibri"/>
              <a:sym typeface="Calibri"/>
            </a:endParaRPr>
          </a:p>
        </p:txBody>
      </p:sp>
      <p:sp>
        <p:nvSpPr>
          <p:cNvPr id="333" name="Shape 333"/>
          <p:cNvSpPr txBox="1"/>
          <p:nvPr/>
        </p:nvSpPr>
        <p:spPr>
          <a:xfrm>
            <a:off x="7915200" y="2041650"/>
            <a:ext cx="15644400" cy="1984800"/>
          </a:xfrm>
          <a:prstGeom prst="rect">
            <a:avLst/>
          </a:prstGeom>
          <a:noFill/>
          <a:ln>
            <a:noFill/>
          </a:ln>
        </p:spPr>
        <p:txBody>
          <a:bodyPr anchorCtr="0" anchor="ctr" bIns="91425" lIns="91425" rIns="91425" wrap="square" tIns="91425">
            <a:noAutofit/>
          </a:bodyPr>
          <a:lstStyle/>
          <a:p>
            <a:pPr indent="-457200" lvl="0" marL="457200" rtl="0">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En général, structure OK, ludique et claire, les gens comprennent et vont jusqu’au bout des tâches. Partage et sauvegarde très appréciés</a:t>
            </a:r>
            <a:endParaRPr sz="36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grpSp>
        <p:nvGrpSpPr>
          <p:cNvPr id="338" name="Shape 338"/>
          <p:cNvGrpSpPr/>
          <p:nvPr/>
        </p:nvGrpSpPr>
        <p:grpSpPr>
          <a:xfrm>
            <a:off x="1235924" y="580525"/>
            <a:ext cx="22195625" cy="2533003"/>
            <a:chOff x="8395125" y="-1717782"/>
            <a:chExt cx="15702600" cy="7685082"/>
          </a:xfrm>
        </p:grpSpPr>
        <p:sp>
          <p:nvSpPr>
            <p:cNvPr id="339" name="Shape 339"/>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Prototype haute fidélité</a:t>
              </a:r>
              <a:endParaRPr b="1" sz="13800">
                <a:solidFill>
                  <a:schemeClr val="dk2"/>
                </a:solidFill>
                <a:latin typeface="Montserrat"/>
                <a:ea typeface="Montserrat"/>
                <a:cs typeface="Montserrat"/>
                <a:sym typeface="Montserrat"/>
              </a:endParaRPr>
            </a:p>
          </p:txBody>
        </p:sp>
        <p:sp>
          <p:nvSpPr>
            <p:cNvPr id="340" name="Shape 340"/>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
        <p:nvSpPr>
          <p:cNvPr id="341" name="Shape 341"/>
          <p:cNvSpPr txBox="1"/>
          <p:nvPr/>
        </p:nvSpPr>
        <p:spPr>
          <a:xfrm>
            <a:off x="1666525" y="5535875"/>
            <a:ext cx="6787200" cy="2355600"/>
          </a:xfrm>
          <a:prstGeom prst="rect">
            <a:avLst/>
          </a:prstGeom>
          <a:noFill/>
          <a:ln>
            <a:noFill/>
          </a:ln>
        </p:spPr>
        <p:txBody>
          <a:bodyPr anchorCtr="0" anchor="ctr" bIns="91425" lIns="91425" rIns="91425" wrap="square" tIns="91425">
            <a:noAutofit/>
          </a:bodyPr>
          <a:lstStyle/>
          <a:p>
            <a:pPr indent="-419100" lvl="0" marL="457200" rtl="0">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UI</a:t>
            </a:r>
            <a:endParaRPr sz="3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grpSp>
        <p:nvGrpSpPr>
          <p:cNvPr id="346" name="Shape 346"/>
          <p:cNvGrpSpPr/>
          <p:nvPr/>
        </p:nvGrpSpPr>
        <p:grpSpPr>
          <a:xfrm>
            <a:off x="1235924" y="580525"/>
            <a:ext cx="22195625" cy="2533003"/>
            <a:chOff x="8395125" y="-1717782"/>
            <a:chExt cx="15702600" cy="7685082"/>
          </a:xfrm>
        </p:grpSpPr>
        <p:sp>
          <p:nvSpPr>
            <p:cNvPr id="347" name="Shape 347"/>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Pour aller plus loin...</a:t>
              </a:r>
              <a:endParaRPr b="1" sz="13800">
                <a:solidFill>
                  <a:schemeClr val="dk2"/>
                </a:solidFill>
                <a:latin typeface="Montserrat"/>
                <a:ea typeface="Montserrat"/>
                <a:cs typeface="Montserrat"/>
                <a:sym typeface="Montserrat"/>
              </a:endParaRPr>
            </a:p>
          </p:txBody>
        </p:sp>
        <p:sp>
          <p:nvSpPr>
            <p:cNvPr id="348" name="Shape 348"/>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grpSp>
        <p:nvGrpSpPr>
          <p:cNvPr id="353" name="Shape 353"/>
          <p:cNvGrpSpPr/>
          <p:nvPr/>
        </p:nvGrpSpPr>
        <p:grpSpPr>
          <a:xfrm>
            <a:off x="1235924" y="580525"/>
            <a:ext cx="22195625" cy="2533003"/>
            <a:chOff x="8395125" y="-1717782"/>
            <a:chExt cx="15702600" cy="7685082"/>
          </a:xfrm>
        </p:grpSpPr>
        <p:sp>
          <p:nvSpPr>
            <p:cNvPr id="354" name="Shape 354"/>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Budget</a:t>
              </a:r>
              <a:endParaRPr b="1" sz="13800">
                <a:solidFill>
                  <a:schemeClr val="dk2"/>
                </a:solidFill>
                <a:latin typeface="Montserrat"/>
                <a:ea typeface="Montserrat"/>
                <a:cs typeface="Montserrat"/>
                <a:sym typeface="Montserrat"/>
              </a:endParaRPr>
            </a:p>
          </p:txBody>
        </p:sp>
        <p:sp>
          <p:nvSpPr>
            <p:cNvPr id="355" name="Shape 355"/>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
        <p:nvSpPr>
          <p:cNvPr id="356" name="Shape 356"/>
          <p:cNvSpPr txBox="1"/>
          <p:nvPr/>
        </p:nvSpPr>
        <p:spPr>
          <a:xfrm>
            <a:off x="1666525" y="5535875"/>
            <a:ext cx="6787200" cy="2355600"/>
          </a:xfrm>
          <a:prstGeom prst="rect">
            <a:avLst/>
          </a:prstGeom>
          <a:noFill/>
          <a:ln>
            <a:noFill/>
          </a:ln>
        </p:spPr>
        <p:txBody>
          <a:bodyPr anchorCtr="0" anchor="ctr" bIns="91425" lIns="91425" rIns="91425" wrap="square" tIns="91425">
            <a:noAutofit/>
          </a:bodyPr>
          <a:lstStyle/>
          <a:p>
            <a:pPr indent="-419100" lvl="0" marL="457200" rtl="0">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UI</a:t>
            </a:r>
            <a:endParaRPr sz="30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Shape 70"/>
          <p:cNvPicPr preferRelativeResize="0"/>
          <p:nvPr>
            <p:ph idx="2" type="pic"/>
          </p:nvPr>
        </p:nvPicPr>
        <p:blipFill rotWithShape="1">
          <a:blip r:embed="rId3">
            <a:alphaModFix/>
          </a:blip>
          <a:srcRect b="0" l="6278" r="6278" t="0"/>
          <a:stretch/>
        </p:blipFill>
        <p:spPr>
          <a:xfrm>
            <a:off x="14779625" y="4062317"/>
            <a:ext cx="5125651" cy="4395883"/>
          </a:xfrm>
          <a:prstGeom prst="rect">
            <a:avLst/>
          </a:prstGeom>
          <a:solidFill>
            <a:srgbClr val="F2F2F2"/>
          </a:solidFill>
          <a:ln>
            <a:noFill/>
          </a:ln>
        </p:spPr>
      </p:pic>
      <p:sp>
        <p:nvSpPr>
          <p:cNvPr id="71" name="Shape 71"/>
          <p:cNvSpPr txBox="1"/>
          <p:nvPr/>
        </p:nvSpPr>
        <p:spPr>
          <a:xfrm>
            <a:off x="1674600" y="664703"/>
            <a:ext cx="24141961" cy="37702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3900">
                <a:solidFill>
                  <a:srgbClr val="F7F7F7"/>
                </a:solidFill>
                <a:latin typeface="Montserrat"/>
                <a:ea typeface="Montserrat"/>
                <a:cs typeface="Montserrat"/>
                <a:sym typeface="Montserrat"/>
              </a:rPr>
              <a:t>Découverte</a:t>
            </a:r>
            <a:endParaRPr b="1" sz="23900">
              <a:solidFill>
                <a:srgbClr val="F7F7F7"/>
              </a:solidFill>
              <a:latin typeface="Montserrat"/>
              <a:ea typeface="Montserrat"/>
              <a:cs typeface="Montserrat"/>
              <a:sym typeface="Montserrat"/>
            </a:endParaRPr>
          </a:p>
        </p:txBody>
      </p:sp>
      <p:pic>
        <p:nvPicPr>
          <p:cNvPr id="72" name="Shape 72"/>
          <p:cNvPicPr preferRelativeResize="0"/>
          <p:nvPr/>
        </p:nvPicPr>
        <p:blipFill rotWithShape="1">
          <a:blip r:embed="rId4">
            <a:alphaModFix/>
          </a:blip>
          <a:srcRect b="0" l="5148" r="19938" t="1613"/>
          <a:stretch/>
        </p:blipFill>
        <p:spPr>
          <a:xfrm>
            <a:off x="10704174" y="3297336"/>
            <a:ext cx="10553700" cy="9051110"/>
          </a:xfrm>
          <a:prstGeom prst="rect">
            <a:avLst/>
          </a:prstGeom>
          <a:noFill/>
          <a:ln>
            <a:noFill/>
          </a:ln>
        </p:spPr>
      </p:pic>
      <p:sp>
        <p:nvSpPr>
          <p:cNvPr id="73" name="Shape 73"/>
          <p:cNvSpPr txBox="1"/>
          <p:nvPr/>
        </p:nvSpPr>
        <p:spPr>
          <a:xfrm>
            <a:off x="1979795" y="1752600"/>
            <a:ext cx="16686403" cy="163121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10000">
                <a:solidFill>
                  <a:schemeClr val="dk2"/>
                </a:solidFill>
                <a:latin typeface="Montserrat"/>
                <a:ea typeface="Montserrat"/>
                <a:cs typeface="Montserrat"/>
                <a:sym typeface="Montserrat"/>
              </a:rPr>
              <a:t>Découverte</a:t>
            </a:r>
            <a:endParaRPr b="1" sz="10000">
              <a:solidFill>
                <a:schemeClr val="dk2"/>
              </a:solidFill>
              <a:latin typeface="Montserrat"/>
              <a:ea typeface="Montserrat"/>
              <a:cs typeface="Montserrat"/>
              <a:sym typeface="Montserrat"/>
            </a:endParaRPr>
          </a:p>
        </p:txBody>
      </p:sp>
      <p:sp>
        <p:nvSpPr>
          <p:cNvPr id="74" name="Shape 74"/>
          <p:cNvSpPr txBox="1"/>
          <p:nvPr/>
        </p:nvSpPr>
        <p:spPr>
          <a:xfrm>
            <a:off x="1979797" y="4062317"/>
            <a:ext cx="7061930" cy="3970318"/>
          </a:xfrm>
          <a:prstGeom prst="rect">
            <a:avLst/>
          </a:prstGeom>
          <a:noFill/>
          <a:ln>
            <a:noFill/>
          </a:ln>
        </p:spPr>
        <p:txBody>
          <a:bodyPr anchorCtr="0" anchor="t" bIns="45700" lIns="91425" rIns="91425" wrap="square" tIns="45700">
            <a:noAutofit/>
          </a:bodyPr>
          <a:lstStyle/>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Ici paragraphe qui résume la partie découverte</a:t>
            </a:r>
            <a:endParaRPr sz="2400">
              <a:solidFill>
                <a:schemeClr val="dk1"/>
              </a:solidFill>
              <a:latin typeface="Montserrat Light"/>
              <a:ea typeface="Montserrat Light"/>
              <a:cs typeface="Montserrat Light"/>
              <a:sym typeface="Montserrat Light"/>
            </a:endParaRPr>
          </a:p>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s differ substantially depending on the type of organization and creativity. Entrepreneurial activities differ substantially depending on the type of organization and creativity. Entrepreneurial activities differ substantially.</a:t>
            </a:r>
            <a:endParaRPr/>
          </a:p>
        </p:txBody>
      </p:sp>
      <p:sp>
        <p:nvSpPr>
          <p:cNvPr id="75" name="Shape 75"/>
          <p:cNvSpPr txBox="1"/>
          <p:nvPr/>
        </p:nvSpPr>
        <p:spPr>
          <a:xfrm rot="-5400000">
            <a:off x="20165426" y="5027812"/>
            <a:ext cx="3631448" cy="144655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8800">
                <a:solidFill>
                  <a:schemeClr val="dk2"/>
                </a:solidFill>
                <a:latin typeface="Montserrat"/>
                <a:ea typeface="Montserrat"/>
                <a:cs typeface="Montserrat"/>
                <a:sym typeface="Montserrat"/>
              </a:rPr>
              <a:t>01</a:t>
            </a:r>
            <a:endParaRPr/>
          </a:p>
        </p:txBody>
      </p:sp>
      <p:sp>
        <p:nvSpPr>
          <p:cNvPr id="76" name="Shape 76"/>
          <p:cNvSpPr/>
          <p:nvPr/>
        </p:nvSpPr>
        <p:spPr>
          <a:xfrm>
            <a:off x="10704175" y="9605246"/>
            <a:ext cx="2743200" cy="2743200"/>
          </a:xfrm>
          <a:prstGeom prst="rect">
            <a:avLst/>
          </a:prstGeom>
          <a:solidFill>
            <a:schemeClr val="lt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77" name="Shape 77"/>
          <p:cNvSpPr txBox="1"/>
          <p:nvPr/>
        </p:nvSpPr>
        <p:spPr>
          <a:xfrm>
            <a:off x="21226230" y="8204838"/>
            <a:ext cx="1694096" cy="3970318"/>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02</a:t>
            </a:r>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04</a:t>
            </a:r>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06</a:t>
            </a:r>
            <a:endParaRPr/>
          </a:p>
        </p:txBody>
      </p:sp>
      <p:sp>
        <p:nvSpPr>
          <p:cNvPr id="78" name="Shape 78"/>
          <p:cNvSpPr txBox="1"/>
          <p:nvPr/>
        </p:nvSpPr>
        <p:spPr>
          <a:xfrm rot="-5400000">
            <a:off x="20136578" y="3558179"/>
            <a:ext cx="6187061"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Observation</a:t>
            </a:r>
            <a:endParaRPr/>
          </a:p>
        </p:txBody>
      </p:sp>
      <p:sp>
        <p:nvSpPr>
          <p:cNvPr id="79" name="Shape 79"/>
          <p:cNvSpPr txBox="1"/>
          <p:nvPr/>
        </p:nvSpPr>
        <p:spPr>
          <a:xfrm>
            <a:off x="1957621" y="1158672"/>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sp>
        <p:nvSpPr>
          <p:cNvPr id="80" name="Shape 80"/>
          <p:cNvSpPr/>
          <p:nvPr/>
        </p:nvSpPr>
        <p:spPr>
          <a:xfrm>
            <a:off x="11319182" y="10219729"/>
            <a:ext cx="1520755" cy="1520755"/>
          </a:xfrm>
          <a:custGeom>
            <a:pathLst>
              <a:path extrusionOk="0" h="120000" w="12000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53585F"/>
          </a:solidFill>
          <a:ln>
            <a:noFill/>
          </a:ln>
        </p:spPr>
        <p:txBody>
          <a:bodyPr anchorCtr="0" anchor="ctr" bIns="38075" lIns="38075"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nvSpPr>
        <p:spPr>
          <a:xfrm>
            <a:off x="12036425" y="2895600"/>
            <a:ext cx="11878048" cy="177228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rgbClr val="F7F7F7"/>
                </a:solidFill>
                <a:latin typeface="Montserrat"/>
                <a:ea typeface="Montserrat"/>
                <a:cs typeface="Montserrat"/>
                <a:sym typeface="Montserrat"/>
              </a:rPr>
              <a:t>Slide  libre</a:t>
            </a:r>
            <a:endParaRPr b="1" sz="13800">
              <a:solidFill>
                <a:srgbClr val="F7F7F7"/>
              </a:solidFill>
              <a:latin typeface="Montserrat"/>
              <a:ea typeface="Montserrat"/>
              <a:cs typeface="Montserrat"/>
              <a:sym typeface="Montserrat"/>
            </a:endParaRPr>
          </a:p>
        </p:txBody>
      </p:sp>
      <p:grpSp>
        <p:nvGrpSpPr>
          <p:cNvPr id="362" name="Shape 362"/>
          <p:cNvGrpSpPr/>
          <p:nvPr/>
        </p:nvGrpSpPr>
        <p:grpSpPr>
          <a:xfrm>
            <a:off x="13151688" y="2312629"/>
            <a:ext cx="9781337" cy="4568945"/>
            <a:chOff x="13151688" y="1398229"/>
            <a:chExt cx="9781337" cy="4568945"/>
          </a:xfrm>
        </p:grpSpPr>
        <p:sp>
          <p:nvSpPr>
            <p:cNvPr id="363" name="Shape 363"/>
            <p:cNvSpPr txBox="1"/>
            <p:nvPr/>
          </p:nvSpPr>
          <p:spPr>
            <a:xfrm>
              <a:off x="13155998" y="2387600"/>
              <a:ext cx="9777026" cy="177228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Slide libre</a:t>
              </a:r>
              <a:endParaRPr b="1" sz="13800">
                <a:solidFill>
                  <a:schemeClr val="dk2"/>
                </a:solidFill>
                <a:latin typeface="Montserrat"/>
                <a:ea typeface="Montserrat"/>
                <a:cs typeface="Montserrat"/>
                <a:sym typeface="Montserrat"/>
              </a:endParaRPr>
            </a:p>
          </p:txBody>
        </p:sp>
        <p:sp>
          <p:nvSpPr>
            <p:cNvPr id="364" name="Shape 364"/>
            <p:cNvSpPr txBox="1"/>
            <p:nvPr/>
          </p:nvSpPr>
          <p:spPr>
            <a:xfrm>
              <a:off x="13155998" y="5105400"/>
              <a:ext cx="7841460" cy="86177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500">
                  <a:solidFill>
                    <a:schemeClr val="dk1"/>
                  </a:solidFill>
                  <a:latin typeface="Lato Light"/>
                  <a:ea typeface="Lato Light"/>
                  <a:cs typeface="Lato Light"/>
                  <a:sym typeface="Lato Light"/>
                </a:rPr>
                <a:t>Entrepreneurial activities differ substantially depending on the type of Entrepreneurial activities differ</a:t>
              </a:r>
              <a:endParaRPr/>
            </a:p>
          </p:txBody>
        </p:sp>
        <p:sp>
          <p:nvSpPr>
            <p:cNvPr id="365" name="Shape 365"/>
            <p:cNvSpPr txBox="1"/>
            <p:nvPr/>
          </p:nvSpPr>
          <p:spPr>
            <a:xfrm>
              <a:off x="13151688" y="1398229"/>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grpSp>
        <p:nvGrpSpPr>
          <p:cNvPr id="370" name="Shape 370"/>
          <p:cNvGrpSpPr/>
          <p:nvPr/>
        </p:nvGrpSpPr>
        <p:grpSpPr>
          <a:xfrm rot="-5400000">
            <a:off x="-842639" y="3287466"/>
            <a:ext cx="5609666" cy="1949536"/>
            <a:chOff x="5644535" y="1539241"/>
            <a:chExt cx="5609666" cy="1949536"/>
          </a:xfrm>
        </p:grpSpPr>
        <p:sp>
          <p:nvSpPr>
            <p:cNvPr id="371" name="Shape 371"/>
            <p:cNvSpPr txBox="1"/>
            <p:nvPr/>
          </p:nvSpPr>
          <p:spPr>
            <a:xfrm>
              <a:off x="5644535" y="1904452"/>
              <a:ext cx="4392365" cy="1584325"/>
            </a:xfrm>
            <a:prstGeom prst="rect">
              <a:avLst/>
            </a:prstGeom>
            <a:noFill/>
            <a:ln>
              <a:noFill/>
            </a:ln>
          </p:spPr>
          <p:txBody>
            <a:bodyPr anchorCtr="0" anchor="t" bIns="38100" lIns="38100" rIns="38100" wrap="square" tIns="38100">
              <a:noAutofit/>
            </a:bodyPr>
            <a:lstStyle/>
            <a:p>
              <a:pPr indent="0" lvl="0" marL="0" marR="0" rtl="0" algn="l">
                <a:lnSpc>
                  <a:spcPct val="120000"/>
                </a:lnSpc>
                <a:spcBef>
                  <a:spcPts val="0"/>
                </a:spcBef>
                <a:spcAft>
                  <a:spcPts val="0"/>
                </a:spcAft>
                <a:buNone/>
              </a:pPr>
              <a:r>
                <a:rPr b="1" lang="en-US" sz="7200">
                  <a:solidFill>
                    <a:srgbClr val="000000"/>
                  </a:solidFill>
                  <a:latin typeface="Montserrat"/>
                  <a:ea typeface="Montserrat"/>
                  <a:cs typeface="Montserrat"/>
                  <a:sym typeface="Montserrat"/>
                </a:rPr>
                <a:t>Timeline</a:t>
              </a:r>
              <a:endParaRPr b="1" sz="7200">
                <a:solidFill>
                  <a:srgbClr val="000000"/>
                </a:solidFill>
                <a:latin typeface="Montserrat"/>
                <a:ea typeface="Montserrat"/>
                <a:cs typeface="Montserrat"/>
                <a:sym typeface="Montserrat"/>
              </a:endParaRPr>
            </a:p>
          </p:txBody>
        </p:sp>
        <p:sp>
          <p:nvSpPr>
            <p:cNvPr id="372" name="Shape 372"/>
            <p:cNvSpPr txBox="1"/>
            <p:nvPr/>
          </p:nvSpPr>
          <p:spPr>
            <a:xfrm>
              <a:off x="5661439" y="1539241"/>
              <a:ext cx="5592762" cy="354012"/>
            </a:xfrm>
            <a:prstGeom prst="rect">
              <a:avLst/>
            </a:prstGeom>
            <a:noFill/>
            <a:ln>
              <a:noFill/>
            </a:ln>
          </p:spPr>
          <p:txBody>
            <a:bodyPr anchorCtr="0" anchor="ctr" bIns="38100" lIns="38100" rIns="38100" wrap="square" tIns="38100">
              <a:noAutofit/>
            </a:bodyPr>
            <a:lstStyle/>
            <a:p>
              <a:pPr indent="0" lvl="0" marL="0" marR="0" rtl="0" algn="l">
                <a:spcBef>
                  <a:spcPts val="0"/>
                </a:spcBef>
                <a:spcAft>
                  <a:spcPts val="0"/>
                </a:spcAft>
                <a:buNone/>
              </a:pPr>
              <a:r>
                <a:rPr lang="en-US" sz="1800">
                  <a:solidFill>
                    <a:schemeClr val="accent3"/>
                  </a:solidFill>
                  <a:latin typeface="Montserrat"/>
                  <a:ea typeface="Montserrat"/>
                  <a:cs typeface="Montserrat"/>
                  <a:sym typeface="Montserrat"/>
                </a:rPr>
                <a:t>Observation</a:t>
              </a:r>
              <a:endParaRPr sz="1800">
                <a:solidFill>
                  <a:schemeClr val="accent3"/>
                </a:solidFill>
                <a:latin typeface="Montserrat"/>
                <a:ea typeface="Montserrat"/>
                <a:cs typeface="Montserrat"/>
                <a:sym typeface="Montserrat"/>
              </a:endParaRPr>
            </a:p>
          </p:txBody>
        </p:sp>
      </p:grpSp>
      <p:sp>
        <p:nvSpPr>
          <p:cNvPr id="373" name="Shape 373"/>
          <p:cNvSpPr txBox="1"/>
          <p:nvPr/>
        </p:nvSpPr>
        <p:spPr>
          <a:xfrm>
            <a:off x="3613061" y="2438400"/>
            <a:ext cx="3775163" cy="720080"/>
          </a:xfrm>
          <a:prstGeom prst="rect">
            <a:avLst/>
          </a:prstGeom>
          <a:noFill/>
          <a:ln>
            <a:noFill/>
          </a:ln>
        </p:spPr>
        <p:txBody>
          <a:bodyPr anchorCtr="0" anchor="t" bIns="38100" lIns="38100" rIns="38100" wrap="square" tIns="38100">
            <a:noAutofit/>
          </a:bodyPr>
          <a:lstStyle/>
          <a:p>
            <a:pPr indent="0" lvl="0" marL="0" marR="0" rtl="0" algn="l">
              <a:lnSpc>
                <a:spcPct val="120000"/>
              </a:lnSpc>
              <a:spcBef>
                <a:spcPts val="0"/>
              </a:spcBef>
              <a:spcAft>
                <a:spcPts val="0"/>
              </a:spcAft>
              <a:buNone/>
            </a:pPr>
            <a:r>
              <a:rPr b="1" lang="en-US" sz="2800">
                <a:solidFill>
                  <a:srgbClr val="000000"/>
                </a:solidFill>
                <a:latin typeface="Montserrat"/>
                <a:ea typeface="Montserrat"/>
                <a:cs typeface="Montserrat"/>
                <a:sym typeface="Montserrat"/>
              </a:rPr>
              <a:t>Recherche utilisateur</a:t>
            </a:r>
            <a:endParaRPr b="1" sz="2800">
              <a:solidFill>
                <a:srgbClr val="000000"/>
              </a:solidFill>
              <a:latin typeface="Montserrat"/>
              <a:ea typeface="Montserrat"/>
              <a:cs typeface="Montserrat"/>
              <a:sym typeface="Montserrat"/>
            </a:endParaRPr>
          </a:p>
        </p:txBody>
      </p:sp>
      <p:sp>
        <p:nvSpPr>
          <p:cNvPr id="374" name="Shape 374"/>
          <p:cNvSpPr/>
          <p:nvPr/>
        </p:nvSpPr>
        <p:spPr>
          <a:xfrm>
            <a:off x="2657473" y="3352800"/>
            <a:ext cx="16236950" cy="10002738"/>
          </a:xfrm>
          <a:prstGeom prst="rect">
            <a:avLst/>
          </a:prstGeom>
          <a:noFill/>
          <a:ln>
            <a:noFill/>
          </a:ln>
        </p:spPr>
        <p:txBody>
          <a:bodyPr anchorCtr="0" anchor="t" bIns="45700" lIns="91425" rIns="91425" wrap="square" tIns="45700">
            <a:noAutofit/>
          </a:bodyPr>
          <a:lstStyle/>
          <a:p>
            <a:pPr indent="0" lvl="1" marL="914216" marR="0" rtl="0" algn="l">
              <a:spcBef>
                <a:spcPts val="0"/>
              </a:spcBef>
              <a:spcAft>
                <a:spcPts val="0"/>
              </a:spcAft>
              <a:buNone/>
            </a:pPr>
            <a:r>
              <a:rPr b="1" i="0" lang="en-US" sz="3200" u="sng" cap="none" strike="noStrike">
                <a:solidFill>
                  <a:schemeClr val="dk1"/>
                </a:solidFill>
                <a:latin typeface="Lato Light"/>
                <a:ea typeface="Lato Light"/>
                <a:cs typeface="Lato Light"/>
                <a:sym typeface="Lato Light"/>
              </a:rPr>
              <a:t>Recherche secondaire</a:t>
            </a:r>
            <a:endParaRPr/>
          </a:p>
          <a:p>
            <a:pPr indent="0" lvl="1" marL="914216" marR="0" rtl="0" algn="l">
              <a:spcBef>
                <a:spcPts val="0"/>
              </a:spcBef>
              <a:spcAft>
                <a:spcPts val="0"/>
              </a:spcAft>
              <a:buNone/>
            </a:pPr>
            <a:r>
              <a:t/>
            </a:r>
            <a:endParaRPr b="1" i="0" sz="3200" u="none" cap="none" strike="noStrike">
              <a:solidFill>
                <a:schemeClr val="dk1"/>
              </a:solidFill>
              <a:latin typeface="Lato Light"/>
              <a:ea typeface="Lato Light"/>
              <a:cs typeface="Lato Light"/>
              <a:sym typeface="Lato Light"/>
            </a:endParaRPr>
          </a:p>
          <a:p>
            <a:pPr indent="0" lvl="1" marL="914216"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Chiffres clefs</a:t>
            </a:r>
            <a:endParaRPr/>
          </a:p>
          <a:p>
            <a:pPr indent="0" lvl="1" marL="914216"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Conclusion</a:t>
            </a:r>
            <a:endParaRPr/>
          </a:p>
          <a:p>
            <a:pPr indent="0" lvl="0" marL="0" marR="0" rtl="0" algn="l">
              <a:spcBef>
                <a:spcPts val="0"/>
              </a:spcBef>
              <a:spcAft>
                <a:spcPts val="0"/>
              </a:spcAft>
              <a:buNone/>
            </a:pPr>
            <a:r>
              <a:rPr lang="en-US" sz="3200">
                <a:solidFill>
                  <a:schemeClr val="dk1"/>
                </a:solidFill>
                <a:latin typeface="Lato Light"/>
                <a:ea typeface="Lato Light"/>
                <a:cs typeface="Lato Light"/>
                <a:sym typeface="Lato Light"/>
              </a:rPr>
              <a:t>Recherche primaire</a:t>
            </a:r>
            <a:endParaRPr/>
          </a:p>
          <a:p>
            <a:pPr indent="0" lvl="1" marL="914216"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Questionnaires</a:t>
            </a:r>
            <a:endParaRPr/>
          </a:p>
          <a:p>
            <a:pPr indent="0" lvl="2" marL="1828433"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Intro</a:t>
            </a:r>
            <a:endParaRPr/>
          </a:p>
          <a:p>
            <a:pPr indent="0" lvl="2" marL="1828433"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de la team</a:t>
            </a:r>
            <a:endParaRPr/>
          </a:p>
          <a:p>
            <a:pPr indent="0" lvl="3" marL="2742651"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Écriture, réécriture</a:t>
            </a:r>
            <a:endParaRPr/>
          </a:p>
          <a:p>
            <a:pPr indent="0" lvl="3" marL="2742651"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Envoie</a:t>
            </a:r>
            <a:endParaRPr/>
          </a:p>
          <a:p>
            <a:pPr indent="0" lvl="3" marL="2742651"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Traitement des données (Tableau Public)n</a:t>
            </a:r>
            <a:endParaRPr/>
          </a:p>
          <a:p>
            <a:pPr indent="0" lvl="3" marL="2742651" marR="0" rtl="0" algn="l">
              <a:spcBef>
                <a:spcPts val="0"/>
              </a:spcBef>
              <a:spcAft>
                <a:spcPts val="0"/>
              </a:spcAft>
              <a:buNone/>
            </a:pPr>
            <a:r>
              <a:t/>
            </a:r>
            <a:endParaRPr b="0" i="0" sz="3200" u="none" cap="none" strike="noStrike">
              <a:solidFill>
                <a:schemeClr val="dk1"/>
              </a:solidFill>
              <a:latin typeface="Lato Light"/>
              <a:ea typeface="Lato Light"/>
              <a:cs typeface="Lato Light"/>
              <a:sym typeface="Lato Light"/>
            </a:endParaRPr>
          </a:p>
          <a:p>
            <a:pPr indent="0" lvl="3" marL="2742651"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de Mac Fly</a:t>
            </a:r>
            <a:endParaRPr/>
          </a:p>
          <a:p>
            <a:pPr indent="0" lvl="3" marL="2742651"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Traitement des données</a:t>
            </a:r>
            <a:endParaRPr/>
          </a:p>
          <a:p>
            <a:pPr indent="0" lvl="2" marL="1828433"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Conclusion</a:t>
            </a:r>
            <a:endParaRPr/>
          </a:p>
          <a:p>
            <a:pPr indent="0" lvl="1" marL="914216"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Entretiens</a:t>
            </a:r>
            <a:endParaRPr/>
          </a:p>
          <a:p>
            <a:pPr indent="0" lvl="2" marL="1828433"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Intro</a:t>
            </a:r>
            <a:endParaRPr/>
          </a:p>
          <a:p>
            <a:pPr indent="0" lvl="2" marL="1828433"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Ecriture du protocole (inspirée de la recherche secondaire)</a:t>
            </a:r>
            <a:endParaRPr/>
          </a:p>
          <a:p>
            <a:pPr indent="0" lvl="2" marL="1828433"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Menée des entretiens</a:t>
            </a:r>
            <a:endParaRPr/>
          </a:p>
          <a:p>
            <a:pPr indent="0" lvl="2" marL="1828433" marR="0" rtl="0" algn="l">
              <a:spcBef>
                <a:spcPts val="0"/>
              </a:spcBef>
              <a:spcAft>
                <a:spcPts val="0"/>
              </a:spcAft>
              <a:buNone/>
            </a:pPr>
            <a:r>
              <a:rPr b="0" i="0" lang="en-US" sz="3200" u="none" cap="none" strike="noStrike">
                <a:solidFill>
                  <a:schemeClr val="dk1"/>
                </a:solidFill>
                <a:latin typeface="Lato Light"/>
                <a:ea typeface="Lato Light"/>
                <a:cs typeface="Lato Light"/>
                <a:sym typeface="Lato Light"/>
              </a:rPr>
              <a:t>Traitement des résultats / Con</a:t>
            </a:r>
            <a:r>
              <a:rPr b="0" i="0" lang="en-US" sz="3600" u="none" cap="none" strike="noStrike">
                <a:solidFill>
                  <a:schemeClr val="dk1"/>
                </a:solidFill>
                <a:latin typeface="Lato Light"/>
                <a:ea typeface="Lato Light"/>
                <a:cs typeface="Lato Light"/>
                <a:sym typeface="Lato Light"/>
              </a:rPr>
              <a:t>clusion</a:t>
            </a:r>
            <a:endParaRPr/>
          </a:p>
        </p:txBody>
      </p:sp>
      <p:sp>
        <p:nvSpPr>
          <p:cNvPr id="375" name="Shape 375"/>
          <p:cNvSpPr/>
          <p:nvPr/>
        </p:nvSpPr>
        <p:spPr>
          <a:xfrm>
            <a:off x="24761825" y="11255834"/>
            <a:ext cx="499676" cy="341314"/>
          </a:xfrm>
          <a:custGeom>
            <a:pathLst>
              <a:path extrusionOk="0" h="120000" w="120000">
                <a:moveTo>
                  <a:pt x="79027" y="0"/>
                </a:moveTo>
                <a:lnTo>
                  <a:pt x="75361" y="5372"/>
                </a:lnTo>
                <a:lnTo>
                  <a:pt x="109988" y="56066"/>
                </a:lnTo>
                <a:lnTo>
                  <a:pt x="0" y="56066"/>
                </a:lnTo>
                <a:lnTo>
                  <a:pt x="0" y="63661"/>
                </a:lnTo>
                <a:lnTo>
                  <a:pt x="110177" y="63661"/>
                </a:lnTo>
                <a:lnTo>
                  <a:pt x="75361" y="114627"/>
                </a:lnTo>
                <a:lnTo>
                  <a:pt x="79027" y="120000"/>
                </a:lnTo>
                <a:lnTo>
                  <a:pt x="120000" y="60022"/>
                </a:lnTo>
                <a:lnTo>
                  <a:pt x="79027" y="0"/>
                </a:lnTo>
                <a:close/>
              </a:path>
            </a:pathLst>
          </a:custGeom>
          <a:solidFill>
            <a:schemeClr val="lt1"/>
          </a:solidFill>
          <a:ln>
            <a:noFill/>
          </a:ln>
        </p:spPr>
        <p:txBody>
          <a:bodyPr anchorCtr="0" anchor="ctr" bIns="0" lIns="0" rIns="0" wrap="square" tIns="0">
            <a:noAutofit/>
          </a:bodyPr>
          <a:lstStyle/>
          <a:p>
            <a:pPr indent="0" lvl="0" marL="0" marR="0" rtl="0" algn="l">
              <a:spcBef>
                <a:spcPts val="0"/>
              </a:spcBef>
              <a:spcAft>
                <a:spcPts val="0"/>
              </a:spcAft>
              <a:buNone/>
            </a:pPr>
            <a:r>
              <a:t/>
            </a:r>
            <a:endParaRPr sz="3600">
              <a:solidFill>
                <a:schemeClr val="dk2"/>
              </a:solidFill>
              <a:latin typeface="Lato Light"/>
              <a:ea typeface="Lato Light"/>
              <a:cs typeface="Lato Light"/>
              <a:sym typeface="Lato Light"/>
            </a:endParaRPr>
          </a:p>
        </p:txBody>
      </p:sp>
      <p:sp>
        <p:nvSpPr>
          <p:cNvPr id="376" name="Shape 376"/>
          <p:cNvSpPr/>
          <p:nvPr/>
        </p:nvSpPr>
        <p:spPr>
          <a:xfrm>
            <a:off x="3613062" y="1457401"/>
            <a:ext cx="4618800" cy="160524"/>
          </a:xfrm>
          <a:prstGeom prst="rect">
            <a:avLst/>
          </a:prstGeom>
          <a:solidFill>
            <a:schemeClr val="accent3"/>
          </a:solidFill>
          <a:ln>
            <a:noFill/>
          </a:ln>
        </p:spPr>
        <p:txBody>
          <a:bodyPr anchorCtr="0" anchor="ctr" bIns="38100" lIns="38100" rIns="38100" wrap="square" tIns="38100">
            <a:noAutofit/>
          </a:bodyPr>
          <a:lstStyle/>
          <a:p>
            <a:pPr indent="0" lvl="0" marL="0" marR="0" rtl="0" algn="l">
              <a:lnSpc>
                <a:spcPct val="100000"/>
              </a:lnSpc>
              <a:spcBef>
                <a:spcPts val="0"/>
              </a:spcBef>
              <a:spcAft>
                <a:spcPts val="0"/>
              </a:spcAft>
              <a:buClr>
                <a:schemeClr val="dk1"/>
              </a:buClr>
              <a:buSzPts val="2000"/>
              <a:buFont typeface="Lato Light"/>
              <a:buNone/>
            </a:pPr>
            <a:r>
              <a:t/>
            </a:r>
            <a:endParaRPr b="0" i="0" sz="2000" u="none" cap="none" strike="noStrike">
              <a:solidFill>
                <a:srgbClr val="74808C"/>
              </a:solidFill>
              <a:latin typeface="Poppins"/>
              <a:ea typeface="Poppins"/>
              <a:cs typeface="Poppins"/>
              <a:sym typeface="Poppins"/>
            </a:endParaRPr>
          </a:p>
        </p:txBody>
      </p:sp>
      <p:sp>
        <p:nvSpPr>
          <p:cNvPr id="377" name="Shape 377"/>
          <p:cNvSpPr/>
          <p:nvPr>
            <p:ph idx="5" type="pic"/>
          </p:nvPr>
        </p:nvSpPr>
        <p:spPr>
          <a:xfrm>
            <a:off x="12491036" y="1457401"/>
            <a:ext cx="11017250" cy="11522075"/>
          </a:xfrm>
          <a:prstGeom prst="rect">
            <a:avLst/>
          </a:prstGeom>
          <a:solidFill>
            <a:schemeClr val="accent1"/>
          </a:solidFill>
          <a:ln>
            <a:noFill/>
          </a:ln>
        </p:spPr>
        <p:txBody>
          <a:bodyPr anchorCtr="0" anchor="t" bIns="91425" lIns="91425" rIns="91425" wrap="square" tIns="91425">
            <a:noAutofit/>
          </a:bodyPr>
          <a:lstStyle/>
          <a:p>
            <a:pPr indent="0" lvl="0" marL="0">
              <a:spcBef>
                <a:spcPts val="20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grpSp>
        <p:nvGrpSpPr>
          <p:cNvPr id="382" name="Shape 382"/>
          <p:cNvGrpSpPr/>
          <p:nvPr/>
        </p:nvGrpSpPr>
        <p:grpSpPr>
          <a:xfrm rot="-5400000">
            <a:off x="-842720" y="3287410"/>
            <a:ext cx="5609804" cy="1949511"/>
            <a:chOff x="5644535" y="1539241"/>
            <a:chExt cx="5609804" cy="1949511"/>
          </a:xfrm>
        </p:grpSpPr>
        <p:sp>
          <p:nvSpPr>
            <p:cNvPr id="383" name="Shape 383"/>
            <p:cNvSpPr txBox="1"/>
            <p:nvPr/>
          </p:nvSpPr>
          <p:spPr>
            <a:xfrm>
              <a:off x="5644535" y="1904452"/>
              <a:ext cx="4392300" cy="1584300"/>
            </a:xfrm>
            <a:prstGeom prst="rect">
              <a:avLst/>
            </a:prstGeom>
            <a:noFill/>
            <a:ln>
              <a:noFill/>
            </a:ln>
          </p:spPr>
          <p:txBody>
            <a:bodyPr anchorCtr="0" anchor="t" bIns="38100" lIns="38100" rIns="38100" wrap="square" tIns="38100">
              <a:noAutofit/>
            </a:bodyPr>
            <a:lstStyle/>
            <a:p>
              <a:pPr indent="0" lvl="0" marL="0" marR="0" rtl="0" algn="l">
                <a:lnSpc>
                  <a:spcPct val="120000"/>
                </a:lnSpc>
                <a:spcBef>
                  <a:spcPts val="0"/>
                </a:spcBef>
                <a:spcAft>
                  <a:spcPts val="0"/>
                </a:spcAft>
                <a:buNone/>
              </a:pPr>
              <a:r>
                <a:rPr b="1" lang="en-US" sz="7200">
                  <a:solidFill>
                    <a:srgbClr val="000000"/>
                  </a:solidFill>
                  <a:latin typeface="Montserrat"/>
                  <a:ea typeface="Montserrat"/>
                  <a:cs typeface="Montserrat"/>
                  <a:sym typeface="Montserrat"/>
                </a:rPr>
                <a:t>Timeline</a:t>
              </a:r>
              <a:endParaRPr b="1" sz="7200">
                <a:solidFill>
                  <a:srgbClr val="000000"/>
                </a:solidFill>
                <a:latin typeface="Montserrat"/>
                <a:ea typeface="Montserrat"/>
                <a:cs typeface="Montserrat"/>
                <a:sym typeface="Montserrat"/>
              </a:endParaRPr>
            </a:p>
          </p:txBody>
        </p:sp>
        <p:sp>
          <p:nvSpPr>
            <p:cNvPr id="384" name="Shape 384"/>
            <p:cNvSpPr txBox="1"/>
            <p:nvPr/>
          </p:nvSpPr>
          <p:spPr>
            <a:xfrm>
              <a:off x="5661439" y="1539241"/>
              <a:ext cx="5592900" cy="354000"/>
            </a:xfrm>
            <a:prstGeom prst="rect">
              <a:avLst/>
            </a:prstGeom>
            <a:noFill/>
            <a:ln>
              <a:noFill/>
            </a:ln>
          </p:spPr>
          <p:txBody>
            <a:bodyPr anchorCtr="0" anchor="ctr" bIns="38100" lIns="38100" rIns="38100" wrap="square" tIns="38100">
              <a:noAutofit/>
            </a:bodyPr>
            <a:lstStyle/>
            <a:p>
              <a:pPr indent="0" lvl="0" marL="0" marR="0" rtl="0" algn="l">
                <a:spcBef>
                  <a:spcPts val="0"/>
                </a:spcBef>
                <a:spcAft>
                  <a:spcPts val="0"/>
                </a:spcAft>
                <a:buNone/>
              </a:pPr>
              <a:r>
                <a:rPr lang="en-US" sz="1800">
                  <a:solidFill>
                    <a:schemeClr val="accent3"/>
                  </a:solidFill>
                  <a:latin typeface="Montserrat"/>
                  <a:ea typeface="Montserrat"/>
                  <a:cs typeface="Montserrat"/>
                  <a:sym typeface="Montserrat"/>
                </a:rPr>
                <a:t>Observation</a:t>
              </a:r>
              <a:endParaRPr sz="1800">
                <a:solidFill>
                  <a:schemeClr val="accent3"/>
                </a:solidFill>
                <a:latin typeface="Montserrat"/>
                <a:ea typeface="Montserrat"/>
                <a:cs typeface="Montserrat"/>
                <a:sym typeface="Montserrat"/>
              </a:endParaRPr>
            </a:p>
          </p:txBody>
        </p:sp>
      </p:grpSp>
      <p:sp>
        <p:nvSpPr>
          <p:cNvPr id="385" name="Shape 385"/>
          <p:cNvSpPr txBox="1"/>
          <p:nvPr/>
        </p:nvSpPr>
        <p:spPr>
          <a:xfrm>
            <a:off x="3613061" y="2438400"/>
            <a:ext cx="3775200" cy="720000"/>
          </a:xfrm>
          <a:prstGeom prst="rect">
            <a:avLst/>
          </a:prstGeom>
          <a:noFill/>
          <a:ln>
            <a:noFill/>
          </a:ln>
        </p:spPr>
        <p:txBody>
          <a:bodyPr anchorCtr="0" anchor="t" bIns="38100" lIns="38100" rIns="38100" wrap="square" tIns="38100">
            <a:noAutofit/>
          </a:bodyPr>
          <a:lstStyle/>
          <a:p>
            <a:pPr indent="0" lvl="0" marL="0" marR="0" rtl="0" algn="l">
              <a:lnSpc>
                <a:spcPct val="120000"/>
              </a:lnSpc>
              <a:spcBef>
                <a:spcPts val="0"/>
              </a:spcBef>
              <a:spcAft>
                <a:spcPts val="0"/>
              </a:spcAft>
              <a:buNone/>
            </a:pPr>
            <a:r>
              <a:rPr b="1" lang="en-US" sz="2800">
                <a:solidFill>
                  <a:srgbClr val="000000"/>
                </a:solidFill>
                <a:latin typeface="Montserrat"/>
                <a:ea typeface="Montserrat"/>
                <a:cs typeface="Montserrat"/>
                <a:sym typeface="Montserrat"/>
              </a:rPr>
              <a:t>Recherche utilisateur</a:t>
            </a:r>
            <a:endParaRPr b="1" sz="2800">
              <a:solidFill>
                <a:srgbClr val="000000"/>
              </a:solidFill>
              <a:latin typeface="Montserrat"/>
              <a:ea typeface="Montserrat"/>
              <a:cs typeface="Montserrat"/>
              <a:sym typeface="Montserrat"/>
            </a:endParaRPr>
          </a:p>
        </p:txBody>
      </p:sp>
      <p:sp>
        <p:nvSpPr>
          <p:cNvPr id="386" name="Shape 386"/>
          <p:cNvSpPr/>
          <p:nvPr/>
        </p:nvSpPr>
        <p:spPr>
          <a:xfrm>
            <a:off x="2657473" y="3352800"/>
            <a:ext cx="16236900" cy="7048200"/>
          </a:xfrm>
          <a:prstGeom prst="rect">
            <a:avLst/>
          </a:prstGeom>
          <a:noFill/>
          <a:ln>
            <a:noFill/>
          </a:ln>
        </p:spPr>
        <p:txBody>
          <a:bodyPr anchorCtr="0" anchor="t" bIns="45700" lIns="91425" rIns="91425" wrap="square" tIns="45700">
            <a:noAutofit/>
          </a:bodyPr>
          <a:lstStyle/>
          <a:p>
            <a:pPr indent="-368300" lvl="0" marL="571500" marR="0" rtl="0" algn="l">
              <a:spcBef>
                <a:spcPts val="0"/>
              </a:spcBef>
              <a:spcAft>
                <a:spcPts val="0"/>
              </a:spcAft>
              <a:buClr>
                <a:schemeClr val="dk1"/>
              </a:buClr>
              <a:buSzPts val="3200"/>
              <a:buFont typeface="Arial"/>
              <a:buNone/>
            </a:pPr>
            <a:r>
              <a:t/>
            </a:r>
            <a:endParaRPr sz="3200">
              <a:solidFill>
                <a:schemeClr val="dk1"/>
              </a:solidFill>
              <a:latin typeface="Montserrat Light"/>
              <a:ea typeface="Montserrat Light"/>
              <a:cs typeface="Montserrat Light"/>
              <a:sym typeface="Montserrat Light"/>
            </a:endParaRPr>
          </a:p>
          <a:p>
            <a:pPr indent="-571500" lvl="1" marL="1485717"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Job to be done</a:t>
            </a:r>
            <a:endParaRPr b="0" i="0" sz="3200" u="none" cap="none" strike="noStrike">
              <a:solidFill>
                <a:schemeClr val="dk1"/>
              </a:solidFill>
              <a:latin typeface="Montserrat Light"/>
              <a:ea typeface="Montserrat Light"/>
              <a:cs typeface="Montserrat Light"/>
              <a:sym typeface="Montserrat Light"/>
            </a:endParaRPr>
          </a:p>
          <a:p>
            <a:pPr indent="-571500" lvl="1" marL="1485717"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Persona</a:t>
            </a:r>
            <a:endParaRPr/>
          </a:p>
          <a:p>
            <a:pPr indent="-571500" lvl="2" marL="2399934"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Intro</a:t>
            </a:r>
            <a:endParaRPr/>
          </a:p>
          <a:p>
            <a:pPr indent="-571500" lvl="2" marL="2399934"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Explication de la construction des persona</a:t>
            </a:r>
            <a:endParaRPr/>
          </a:p>
          <a:p>
            <a:pPr indent="-571500" lvl="2" marL="2399934"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Synthèse</a:t>
            </a:r>
            <a:endParaRPr/>
          </a:p>
          <a:p>
            <a:pPr indent="-571500" lvl="2" marL="2399934"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Présentation des persona</a:t>
            </a:r>
            <a:endParaRPr/>
          </a:p>
          <a:p>
            <a:pPr indent="-571500" lvl="2" marL="2399934"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Conclusion</a:t>
            </a:r>
            <a:endParaRPr/>
          </a:p>
          <a:p>
            <a:pPr indent="-571500" lvl="1" marL="1485717"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Construction des experience map (découle de la recherch</a:t>
            </a:r>
            <a:endParaRPr b="0" i="0" sz="3200" u="none" cap="none" strike="noStrike">
              <a:solidFill>
                <a:schemeClr val="dk1"/>
              </a:solidFill>
              <a:latin typeface="Montserrat Light"/>
              <a:ea typeface="Montserrat Light"/>
              <a:cs typeface="Montserrat Light"/>
              <a:sym typeface="Montserrat Light"/>
            </a:endParaRPr>
          </a:p>
          <a:p>
            <a:pPr indent="-571500" lvl="2" marL="2399934"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Intro</a:t>
            </a:r>
            <a:endParaRPr/>
          </a:p>
          <a:p>
            <a:pPr indent="-571500" lvl="2" marL="2399934"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Dirty</a:t>
            </a:r>
            <a:endParaRPr/>
          </a:p>
          <a:p>
            <a:pPr indent="-571500" lvl="2" marL="2399934"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Propre</a:t>
            </a:r>
            <a:endParaRPr/>
          </a:p>
          <a:p>
            <a:pPr indent="-571500" lvl="2" marL="2399934" marR="0" rtl="0" algn="l">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Conclusion</a:t>
            </a:r>
            <a:endParaRPr/>
          </a:p>
          <a:p>
            <a:pPr indent="0" lvl="1" marL="914217" marR="0" rtl="0" algn="l">
              <a:spcBef>
                <a:spcPts val="0"/>
              </a:spcBef>
              <a:spcAft>
                <a:spcPts val="0"/>
              </a:spcAft>
              <a:buNone/>
            </a:pPr>
            <a:r>
              <a:t/>
            </a:r>
            <a:endParaRPr b="0" i="0" sz="3600" u="none" cap="none" strike="noStrike">
              <a:solidFill>
                <a:schemeClr val="dk1"/>
              </a:solidFill>
              <a:latin typeface="Lato Light"/>
              <a:ea typeface="Lato Light"/>
              <a:cs typeface="Lato Light"/>
              <a:sym typeface="Lato Light"/>
            </a:endParaRPr>
          </a:p>
        </p:txBody>
      </p:sp>
      <p:sp>
        <p:nvSpPr>
          <p:cNvPr id="387" name="Shape 387"/>
          <p:cNvSpPr/>
          <p:nvPr/>
        </p:nvSpPr>
        <p:spPr>
          <a:xfrm>
            <a:off x="24761825" y="11255834"/>
            <a:ext cx="499800" cy="341400"/>
          </a:xfrm>
          <a:custGeom>
            <a:pathLst>
              <a:path extrusionOk="0" h="120000" w="120000">
                <a:moveTo>
                  <a:pt x="79027" y="0"/>
                </a:moveTo>
                <a:lnTo>
                  <a:pt x="75361" y="5372"/>
                </a:lnTo>
                <a:lnTo>
                  <a:pt x="109988" y="56066"/>
                </a:lnTo>
                <a:lnTo>
                  <a:pt x="0" y="56066"/>
                </a:lnTo>
                <a:lnTo>
                  <a:pt x="0" y="63661"/>
                </a:lnTo>
                <a:lnTo>
                  <a:pt x="110177" y="63661"/>
                </a:lnTo>
                <a:lnTo>
                  <a:pt x="75361" y="114627"/>
                </a:lnTo>
                <a:lnTo>
                  <a:pt x="79027" y="120000"/>
                </a:lnTo>
                <a:lnTo>
                  <a:pt x="120000" y="60022"/>
                </a:lnTo>
                <a:lnTo>
                  <a:pt x="79027" y="0"/>
                </a:lnTo>
                <a:close/>
              </a:path>
            </a:pathLst>
          </a:custGeom>
          <a:solidFill>
            <a:schemeClr val="lt1"/>
          </a:solidFill>
          <a:ln>
            <a:noFill/>
          </a:ln>
        </p:spPr>
        <p:txBody>
          <a:bodyPr anchorCtr="0" anchor="ctr" bIns="0" lIns="0" rIns="0" wrap="square" tIns="0">
            <a:noAutofit/>
          </a:bodyPr>
          <a:lstStyle/>
          <a:p>
            <a:pPr indent="0" lvl="0" marL="0" marR="0" rtl="0" algn="l">
              <a:spcBef>
                <a:spcPts val="0"/>
              </a:spcBef>
              <a:spcAft>
                <a:spcPts val="0"/>
              </a:spcAft>
              <a:buNone/>
            </a:pPr>
            <a:r>
              <a:t/>
            </a:r>
            <a:endParaRPr sz="3600">
              <a:solidFill>
                <a:schemeClr val="dk2"/>
              </a:solidFill>
              <a:latin typeface="Lato Light"/>
              <a:ea typeface="Lato Light"/>
              <a:cs typeface="Lato Light"/>
              <a:sym typeface="Lato Light"/>
            </a:endParaRPr>
          </a:p>
        </p:txBody>
      </p:sp>
      <p:sp>
        <p:nvSpPr>
          <p:cNvPr id="388" name="Shape 388"/>
          <p:cNvSpPr/>
          <p:nvPr/>
        </p:nvSpPr>
        <p:spPr>
          <a:xfrm>
            <a:off x="3613062" y="1457401"/>
            <a:ext cx="4618800" cy="160500"/>
          </a:xfrm>
          <a:prstGeom prst="rect">
            <a:avLst/>
          </a:prstGeom>
          <a:solidFill>
            <a:schemeClr val="accent3"/>
          </a:solidFill>
          <a:ln>
            <a:noFill/>
          </a:ln>
        </p:spPr>
        <p:txBody>
          <a:bodyPr anchorCtr="0" anchor="ctr" bIns="38100" lIns="38100" rIns="38100" wrap="square" tIns="38100">
            <a:noAutofit/>
          </a:bodyPr>
          <a:lstStyle/>
          <a:p>
            <a:pPr indent="0" lvl="0" marL="0" marR="0" rtl="0" algn="l">
              <a:lnSpc>
                <a:spcPct val="100000"/>
              </a:lnSpc>
              <a:spcBef>
                <a:spcPts val="0"/>
              </a:spcBef>
              <a:spcAft>
                <a:spcPts val="0"/>
              </a:spcAft>
              <a:buClr>
                <a:schemeClr val="dk1"/>
              </a:buClr>
              <a:buSzPts val="2000"/>
              <a:buFont typeface="Lato Light"/>
              <a:buNone/>
            </a:pPr>
            <a:r>
              <a:t/>
            </a:r>
            <a:endParaRPr b="0" i="0" sz="2000" u="none" cap="none" strike="noStrike">
              <a:solidFill>
                <a:srgbClr val="74808C"/>
              </a:solidFill>
              <a:latin typeface="Poppins"/>
              <a:ea typeface="Poppins"/>
              <a:cs typeface="Poppins"/>
              <a:sym typeface="Poppins"/>
            </a:endParaRPr>
          </a:p>
        </p:txBody>
      </p:sp>
      <p:sp>
        <p:nvSpPr>
          <p:cNvPr id="389" name="Shape 389"/>
          <p:cNvSpPr/>
          <p:nvPr>
            <p:ph idx="5" type="pic"/>
          </p:nvPr>
        </p:nvSpPr>
        <p:spPr>
          <a:xfrm>
            <a:off x="12491036" y="1457401"/>
            <a:ext cx="11017200" cy="11522100"/>
          </a:xfrm>
          <a:prstGeom prst="rect">
            <a:avLst/>
          </a:prstGeom>
          <a:solidFill>
            <a:schemeClr val="accent1"/>
          </a:solidFill>
          <a:ln>
            <a:noFill/>
          </a:ln>
        </p:spPr>
        <p:txBody>
          <a:bodyPr anchorCtr="0" anchor="t" bIns="91425" lIns="91425" rIns="91425" wrap="square" tIns="91425">
            <a:noAutofit/>
          </a:bodyPr>
          <a:lstStyle/>
          <a:p>
            <a:pPr indent="0" lvl="0" marL="0" rtl="0">
              <a:spcBef>
                <a:spcPts val="2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nvSpPr>
        <p:spPr>
          <a:xfrm>
            <a:off x="12036425" y="2895600"/>
            <a:ext cx="11878048" cy="177228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rgbClr val="F7F7F7"/>
                </a:solidFill>
                <a:latin typeface="Montserrat"/>
                <a:ea typeface="Montserrat"/>
                <a:cs typeface="Montserrat"/>
                <a:sym typeface="Montserrat"/>
              </a:rPr>
              <a:t>Slide  libre</a:t>
            </a:r>
            <a:endParaRPr b="1" sz="13800">
              <a:solidFill>
                <a:srgbClr val="F7F7F7"/>
              </a:solidFill>
              <a:latin typeface="Montserrat"/>
              <a:ea typeface="Montserrat"/>
              <a:cs typeface="Montserrat"/>
              <a:sym typeface="Montserrat"/>
            </a:endParaRPr>
          </a:p>
        </p:txBody>
      </p:sp>
      <p:grpSp>
        <p:nvGrpSpPr>
          <p:cNvPr id="395" name="Shape 395"/>
          <p:cNvGrpSpPr/>
          <p:nvPr/>
        </p:nvGrpSpPr>
        <p:grpSpPr>
          <a:xfrm>
            <a:off x="13151688" y="2312629"/>
            <a:ext cx="9781337" cy="4568945"/>
            <a:chOff x="13151688" y="1398229"/>
            <a:chExt cx="9781337" cy="4568945"/>
          </a:xfrm>
        </p:grpSpPr>
        <p:sp>
          <p:nvSpPr>
            <p:cNvPr id="396" name="Shape 396"/>
            <p:cNvSpPr txBox="1"/>
            <p:nvPr/>
          </p:nvSpPr>
          <p:spPr>
            <a:xfrm>
              <a:off x="13155998" y="2387600"/>
              <a:ext cx="9777026" cy="177228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Slide libre</a:t>
              </a:r>
              <a:endParaRPr b="1" sz="13800">
                <a:solidFill>
                  <a:schemeClr val="dk2"/>
                </a:solidFill>
                <a:latin typeface="Montserrat"/>
                <a:ea typeface="Montserrat"/>
                <a:cs typeface="Montserrat"/>
                <a:sym typeface="Montserrat"/>
              </a:endParaRPr>
            </a:p>
          </p:txBody>
        </p:sp>
        <p:sp>
          <p:nvSpPr>
            <p:cNvPr id="397" name="Shape 397"/>
            <p:cNvSpPr txBox="1"/>
            <p:nvPr/>
          </p:nvSpPr>
          <p:spPr>
            <a:xfrm>
              <a:off x="13155998" y="5105400"/>
              <a:ext cx="7841460" cy="86177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500">
                  <a:solidFill>
                    <a:schemeClr val="dk1"/>
                  </a:solidFill>
                  <a:latin typeface="Lato Light"/>
                  <a:ea typeface="Lato Light"/>
                  <a:cs typeface="Lato Light"/>
                  <a:sym typeface="Lato Light"/>
                </a:rPr>
                <a:t>Entrepreneurial activities differ substantially depending on the type of Entrepreneurial activities differ</a:t>
              </a:r>
              <a:endParaRPr/>
            </a:p>
          </p:txBody>
        </p:sp>
        <p:sp>
          <p:nvSpPr>
            <p:cNvPr id="398" name="Shape 398"/>
            <p:cNvSpPr txBox="1"/>
            <p:nvPr/>
          </p:nvSpPr>
          <p:spPr>
            <a:xfrm>
              <a:off x="13151688" y="1398229"/>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Shape 404"/>
          <p:cNvPicPr preferRelativeResize="0"/>
          <p:nvPr>
            <p:ph idx="2" type="pic"/>
          </p:nvPr>
        </p:nvPicPr>
        <p:blipFill rotWithShape="1">
          <a:blip r:embed="rId3">
            <a:alphaModFix/>
          </a:blip>
          <a:srcRect b="0" l="6278" r="6278" t="0"/>
          <a:stretch/>
        </p:blipFill>
        <p:spPr>
          <a:xfrm>
            <a:off x="14756055" y="4062317"/>
            <a:ext cx="5125651" cy="4395883"/>
          </a:xfrm>
          <a:prstGeom prst="rect">
            <a:avLst/>
          </a:prstGeom>
          <a:solidFill>
            <a:srgbClr val="F2F2F2"/>
          </a:solidFill>
          <a:ln>
            <a:noFill/>
          </a:ln>
        </p:spPr>
      </p:pic>
      <p:sp>
        <p:nvSpPr>
          <p:cNvPr id="405" name="Shape 405"/>
          <p:cNvSpPr txBox="1"/>
          <p:nvPr/>
        </p:nvSpPr>
        <p:spPr>
          <a:xfrm>
            <a:off x="1674600" y="664703"/>
            <a:ext cx="24141961" cy="37702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3900">
                <a:solidFill>
                  <a:srgbClr val="F7F7F7"/>
                </a:solidFill>
                <a:latin typeface="Montserrat"/>
                <a:ea typeface="Montserrat"/>
                <a:cs typeface="Montserrat"/>
                <a:sym typeface="Montserrat"/>
              </a:rPr>
              <a:t>Pré-conception</a:t>
            </a:r>
            <a:endParaRPr/>
          </a:p>
        </p:txBody>
      </p:sp>
      <p:sp>
        <p:nvSpPr>
          <p:cNvPr id="406" name="Shape 406"/>
          <p:cNvSpPr txBox="1"/>
          <p:nvPr/>
        </p:nvSpPr>
        <p:spPr>
          <a:xfrm>
            <a:off x="1979795" y="1752600"/>
            <a:ext cx="16686403" cy="163121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10000">
                <a:solidFill>
                  <a:schemeClr val="dk2"/>
                </a:solidFill>
                <a:latin typeface="Montserrat"/>
                <a:ea typeface="Montserrat"/>
                <a:cs typeface="Montserrat"/>
                <a:sym typeface="Montserrat"/>
              </a:rPr>
              <a:t>Pré-conception</a:t>
            </a:r>
            <a:endParaRPr/>
          </a:p>
        </p:txBody>
      </p:sp>
      <p:pic>
        <p:nvPicPr>
          <p:cNvPr id="407" name="Shape 407"/>
          <p:cNvPicPr preferRelativeResize="0"/>
          <p:nvPr/>
        </p:nvPicPr>
        <p:blipFill rotWithShape="1">
          <a:blip r:embed="rId4">
            <a:alphaModFix/>
          </a:blip>
          <a:srcRect b="0" l="8937" r="12521" t="0"/>
          <a:stretch/>
        </p:blipFill>
        <p:spPr>
          <a:xfrm>
            <a:off x="10713289" y="3259756"/>
            <a:ext cx="10502391" cy="8915400"/>
          </a:xfrm>
          <a:prstGeom prst="rect">
            <a:avLst/>
          </a:prstGeom>
          <a:noFill/>
          <a:ln>
            <a:noFill/>
          </a:ln>
        </p:spPr>
      </p:pic>
      <p:sp>
        <p:nvSpPr>
          <p:cNvPr id="408" name="Shape 408"/>
          <p:cNvSpPr txBox="1"/>
          <p:nvPr/>
        </p:nvSpPr>
        <p:spPr>
          <a:xfrm>
            <a:off x="1979797" y="4062317"/>
            <a:ext cx="7061930" cy="3416320"/>
          </a:xfrm>
          <a:prstGeom prst="rect">
            <a:avLst/>
          </a:prstGeom>
          <a:noFill/>
          <a:ln>
            <a:noFill/>
          </a:ln>
        </p:spPr>
        <p:txBody>
          <a:bodyPr anchorCtr="0" anchor="t" bIns="45700" lIns="91425" rIns="91425" wrap="square" tIns="45700">
            <a:noAutofit/>
          </a:bodyPr>
          <a:lstStyle/>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Ici paragraphe qui résume la pré conception</a:t>
            </a:r>
            <a:endParaRPr/>
          </a:p>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s differ substantially depending on the type of organization and creativity. Entrepreneurial activities differ substantially depending on the type of organization and creativity. Entrepreneurial activities differ substantially.</a:t>
            </a:r>
            <a:endParaRPr/>
          </a:p>
        </p:txBody>
      </p:sp>
      <p:sp>
        <p:nvSpPr>
          <p:cNvPr id="409" name="Shape 409"/>
          <p:cNvSpPr txBox="1"/>
          <p:nvPr/>
        </p:nvSpPr>
        <p:spPr>
          <a:xfrm rot="-5400000">
            <a:off x="20165426" y="5027812"/>
            <a:ext cx="3631448" cy="144655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8800">
                <a:solidFill>
                  <a:schemeClr val="dk2"/>
                </a:solidFill>
                <a:latin typeface="Montserrat"/>
                <a:ea typeface="Montserrat"/>
                <a:cs typeface="Montserrat"/>
                <a:sym typeface="Montserrat"/>
              </a:rPr>
              <a:t>01</a:t>
            </a:r>
            <a:endParaRPr/>
          </a:p>
        </p:txBody>
      </p:sp>
      <p:sp>
        <p:nvSpPr>
          <p:cNvPr id="410" name="Shape 410"/>
          <p:cNvSpPr/>
          <p:nvPr/>
        </p:nvSpPr>
        <p:spPr>
          <a:xfrm>
            <a:off x="10704175" y="9605246"/>
            <a:ext cx="2743200" cy="2743200"/>
          </a:xfrm>
          <a:prstGeom prst="rect">
            <a:avLst/>
          </a:prstGeom>
          <a:solidFill>
            <a:schemeClr val="lt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411" name="Shape 411"/>
          <p:cNvSpPr txBox="1"/>
          <p:nvPr/>
        </p:nvSpPr>
        <p:spPr>
          <a:xfrm>
            <a:off x="21226230" y="8204838"/>
            <a:ext cx="1694096" cy="3970318"/>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02</a:t>
            </a:r>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04</a:t>
            </a:r>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06</a:t>
            </a:r>
            <a:endParaRPr/>
          </a:p>
        </p:txBody>
      </p:sp>
      <p:sp>
        <p:nvSpPr>
          <p:cNvPr id="412" name="Shape 412"/>
          <p:cNvSpPr txBox="1"/>
          <p:nvPr/>
        </p:nvSpPr>
        <p:spPr>
          <a:xfrm rot="-5400000">
            <a:off x="20136578" y="3558179"/>
            <a:ext cx="6187061"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Observation</a:t>
            </a:r>
            <a:endParaRPr/>
          </a:p>
        </p:txBody>
      </p:sp>
      <p:sp>
        <p:nvSpPr>
          <p:cNvPr id="413" name="Shape 413"/>
          <p:cNvSpPr txBox="1"/>
          <p:nvPr/>
        </p:nvSpPr>
        <p:spPr>
          <a:xfrm>
            <a:off x="1957621" y="1158672"/>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sp>
        <p:nvSpPr>
          <p:cNvPr id="414" name="Shape 414"/>
          <p:cNvSpPr/>
          <p:nvPr/>
        </p:nvSpPr>
        <p:spPr>
          <a:xfrm>
            <a:off x="11319182" y="10219729"/>
            <a:ext cx="1520755" cy="1520755"/>
          </a:xfrm>
          <a:custGeom>
            <a:pathLst>
              <a:path extrusionOk="0" h="120000" w="12000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53585F"/>
          </a:solidFill>
          <a:ln>
            <a:noFill/>
          </a:ln>
        </p:spPr>
        <p:txBody>
          <a:bodyPr anchorCtr="0" anchor="ctr" bIns="38075" lIns="38075"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grpSp>
        <p:nvGrpSpPr>
          <p:cNvPr id="419" name="Shape 419"/>
          <p:cNvGrpSpPr/>
          <p:nvPr/>
        </p:nvGrpSpPr>
        <p:grpSpPr>
          <a:xfrm rot="-5400000">
            <a:off x="-842639" y="3287466"/>
            <a:ext cx="5609666" cy="1949536"/>
            <a:chOff x="5644535" y="1539241"/>
            <a:chExt cx="5609666" cy="1949536"/>
          </a:xfrm>
        </p:grpSpPr>
        <p:sp>
          <p:nvSpPr>
            <p:cNvPr id="420" name="Shape 420"/>
            <p:cNvSpPr txBox="1"/>
            <p:nvPr/>
          </p:nvSpPr>
          <p:spPr>
            <a:xfrm>
              <a:off x="5644535" y="1904452"/>
              <a:ext cx="4392365" cy="1584325"/>
            </a:xfrm>
            <a:prstGeom prst="rect">
              <a:avLst/>
            </a:prstGeom>
            <a:noFill/>
            <a:ln>
              <a:noFill/>
            </a:ln>
          </p:spPr>
          <p:txBody>
            <a:bodyPr anchorCtr="0" anchor="t" bIns="38100" lIns="38100" rIns="38100" wrap="square" tIns="38100">
              <a:noAutofit/>
            </a:bodyPr>
            <a:lstStyle/>
            <a:p>
              <a:pPr indent="0" lvl="0" marL="0" marR="0" rtl="0" algn="l">
                <a:lnSpc>
                  <a:spcPct val="120000"/>
                </a:lnSpc>
                <a:spcBef>
                  <a:spcPts val="0"/>
                </a:spcBef>
                <a:spcAft>
                  <a:spcPts val="0"/>
                </a:spcAft>
                <a:buNone/>
              </a:pPr>
              <a:r>
                <a:rPr b="1" lang="en-US" sz="7200">
                  <a:solidFill>
                    <a:srgbClr val="000000"/>
                  </a:solidFill>
                  <a:latin typeface="Montserrat"/>
                  <a:ea typeface="Montserrat"/>
                  <a:cs typeface="Montserrat"/>
                  <a:sym typeface="Montserrat"/>
                </a:rPr>
                <a:t>Timeline</a:t>
              </a:r>
              <a:endParaRPr b="1" sz="7200">
                <a:solidFill>
                  <a:srgbClr val="000000"/>
                </a:solidFill>
                <a:latin typeface="Montserrat"/>
                <a:ea typeface="Montserrat"/>
                <a:cs typeface="Montserrat"/>
                <a:sym typeface="Montserrat"/>
              </a:endParaRPr>
            </a:p>
          </p:txBody>
        </p:sp>
        <p:sp>
          <p:nvSpPr>
            <p:cNvPr id="421" name="Shape 421"/>
            <p:cNvSpPr txBox="1"/>
            <p:nvPr/>
          </p:nvSpPr>
          <p:spPr>
            <a:xfrm>
              <a:off x="5661439" y="1539241"/>
              <a:ext cx="5592762" cy="354012"/>
            </a:xfrm>
            <a:prstGeom prst="rect">
              <a:avLst/>
            </a:prstGeom>
            <a:noFill/>
            <a:ln>
              <a:noFill/>
            </a:ln>
          </p:spPr>
          <p:txBody>
            <a:bodyPr anchorCtr="0" anchor="ctr" bIns="38100" lIns="38100" rIns="38100" wrap="square" tIns="38100">
              <a:noAutofit/>
            </a:bodyPr>
            <a:lstStyle/>
            <a:p>
              <a:pPr indent="0" lvl="0" marL="0" marR="0" rtl="0" algn="l">
                <a:spcBef>
                  <a:spcPts val="0"/>
                </a:spcBef>
                <a:spcAft>
                  <a:spcPts val="0"/>
                </a:spcAft>
                <a:buNone/>
              </a:pPr>
              <a:r>
                <a:rPr lang="en-US" sz="1800">
                  <a:solidFill>
                    <a:schemeClr val="accent3"/>
                  </a:solidFill>
                  <a:latin typeface="Montserrat"/>
                  <a:ea typeface="Montserrat"/>
                  <a:cs typeface="Montserrat"/>
                  <a:sym typeface="Montserrat"/>
                </a:rPr>
                <a:t>Observation</a:t>
              </a:r>
              <a:endParaRPr sz="1800">
                <a:solidFill>
                  <a:schemeClr val="accent3"/>
                </a:solidFill>
                <a:latin typeface="Montserrat"/>
                <a:ea typeface="Montserrat"/>
                <a:cs typeface="Montserrat"/>
                <a:sym typeface="Montserrat"/>
              </a:endParaRPr>
            </a:p>
          </p:txBody>
        </p:sp>
      </p:grpSp>
      <p:sp>
        <p:nvSpPr>
          <p:cNvPr id="422" name="Shape 422"/>
          <p:cNvSpPr txBox="1"/>
          <p:nvPr/>
        </p:nvSpPr>
        <p:spPr>
          <a:xfrm>
            <a:off x="3613061" y="2438400"/>
            <a:ext cx="3775163" cy="720080"/>
          </a:xfrm>
          <a:prstGeom prst="rect">
            <a:avLst/>
          </a:prstGeom>
          <a:noFill/>
          <a:ln>
            <a:noFill/>
          </a:ln>
        </p:spPr>
        <p:txBody>
          <a:bodyPr anchorCtr="0" anchor="t" bIns="38100" lIns="38100" rIns="38100" wrap="square" tIns="38100">
            <a:noAutofit/>
          </a:bodyPr>
          <a:lstStyle/>
          <a:p>
            <a:pPr indent="0" lvl="0" marL="0" marR="0" rtl="0" algn="l">
              <a:lnSpc>
                <a:spcPct val="120000"/>
              </a:lnSpc>
              <a:spcBef>
                <a:spcPts val="0"/>
              </a:spcBef>
              <a:spcAft>
                <a:spcPts val="0"/>
              </a:spcAft>
              <a:buNone/>
            </a:pPr>
            <a:r>
              <a:rPr b="1" lang="en-US" sz="2800">
                <a:solidFill>
                  <a:srgbClr val="000000"/>
                </a:solidFill>
                <a:latin typeface="Montserrat"/>
                <a:ea typeface="Montserrat"/>
                <a:cs typeface="Montserrat"/>
                <a:sym typeface="Montserrat"/>
              </a:rPr>
              <a:t>Recherche utilisateur</a:t>
            </a:r>
            <a:endParaRPr b="1" sz="2800">
              <a:solidFill>
                <a:srgbClr val="000000"/>
              </a:solidFill>
              <a:latin typeface="Montserrat"/>
              <a:ea typeface="Montserrat"/>
              <a:cs typeface="Montserrat"/>
              <a:sym typeface="Montserrat"/>
            </a:endParaRPr>
          </a:p>
        </p:txBody>
      </p:sp>
      <p:sp>
        <p:nvSpPr>
          <p:cNvPr id="423" name="Shape 423"/>
          <p:cNvSpPr/>
          <p:nvPr/>
        </p:nvSpPr>
        <p:spPr>
          <a:xfrm>
            <a:off x="2657473" y="3352800"/>
            <a:ext cx="16236950" cy="20282475"/>
          </a:xfrm>
          <a:prstGeom prst="rect">
            <a:avLst/>
          </a:prstGeom>
          <a:noFill/>
          <a:ln>
            <a:noFill/>
          </a:ln>
        </p:spPr>
        <p:txBody>
          <a:bodyPr anchorCtr="0" anchor="t" bIns="45700" lIns="91425" rIns="91425" wrap="square" tIns="45700">
            <a:noAutofit/>
          </a:bodyPr>
          <a:lstStyle/>
          <a:p>
            <a:pPr indent="-368300" lvl="0" marL="571500" marR="0" rtl="0" algn="l">
              <a:spcBef>
                <a:spcPts val="0"/>
              </a:spcBef>
              <a:spcAft>
                <a:spcPts val="0"/>
              </a:spcAft>
              <a:buClr>
                <a:schemeClr val="dk1"/>
              </a:buClr>
              <a:buSzPts val="3200"/>
              <a:buFont typeface="Arial"/>
              <a:buNone/>
            </a:pPr>
            <a:r>
              <a:t/>
            </a:r>
            <a:endParaRPr sz="3200">
              <a:solidFill>
                <a:schemeClr val="dk1"/>
              </a:solidFill>
              <a:latin typeface="Montserrat Light"/>
              <a:ea typeface="Montserrat Light"/>
              <a:cs typeface="Montserrat Light"/>
              <a:sym typeface="Montserrat Light"/>
            </a:endParaRPr>
          </a:p>
          <a:p>
            <a:pPr indent="0" lvl="0" marL="0" marR="0" rtl="0" algn="l">
              <a:spcBef>
                <a:spcPts val="0"/>
              </a:spcBef>
              <a:spcAft>
                <a:spcPts val="0"/>
              </a:spcAft>
              <a:buNone/>
            </a:pPr>
            <a:r>
              <a:rPr lang="en-US" sz="3200">
                <a:solidFill>
                  <a:srgbClr val="657B85"/>
                </a:solidFill>
                <a:latin typeface="Montserrat Light"/>
                <a:ea typeface="Montserrat Light"/>
                <a:cs typeface="Montserrat Light"/>
                <a:sym typeface="Montserrat Light"/>
              </a:rPr>
              <a:t>Benchmark / observation (Déborah)</a:t>
            </a:r>
            <a:endParaRPr/>
          </a:p>
          <a:p>
            <a:pPr indent="0" lvl="1" marL="914216" marR="0" rtl="0" algn="l">
              <a:spcBef>
                <a:spcPts val="0"/>
              </a:spcBef>
              <a:spcAft>
                <a:spcPts val="0"/>
              </a:spcAft>
              <a:buNone/>
            </a:pPr>
            <a:r>
              <a:rPr b="0" i="0" lang="en-US" sz="3200" u="none" cap="none" strike="noStrike">
                <a:solidFill>
                  <a:srgbClr val="657B85"/>
                </a:solidFill>
                <a:latin typeface="Montserrat Light"/>
                <a:ea typeface="Montserrat Light"/>
                <a:cs typeface="Montserrat Light"/>
                <a:sym typeface="Montserrat Light"/>
              </a:rPr>
              <a:t>Intro</a:t>
            </a:r>
            <a:endParaRPr/>
          </a:p>
          <a:p>
            <a:pPr indent="0" lvl="1" marL="914216" marR="0" rtl="0" algn="l">
              <a:spcBef>
                <a:spcPts val="0"/>
              </a:spcBef>
              <a:spcAft>
                <a:spcPts val="0"/>
              </a:spcAft>
              <a:buNone/>
            </a:pPr>
            <a:r>
              <a:rPr b="0" i="0" lang="en-US" sz="3200" u="none" cap="none" strike="noStrike">
                <a:solidFill>
                  <a:srgbClr val="657B85"/>
                </a:solidFill>
                <a:latin typeface="Montserrat Light"/>
                <a:ea typeface="Montserrat Light"/>
                <a:cs typeface="Montserrat Light"/>
                <a:sym typeface="Montserrat Light"/>
              </a:rPr>
              <a:t>Ecriture du protocole</a:t>
            </a:r>
            <a:endParaRPr/>
          </a:p>
          <a:p>
            <a:pPr indent="0" lvl="1" marL="914216" marR="0" rtl="0" algn="l">
              <a:spcBef>
                <a:spcPts val="0"/>
              </a:spcBef>
              <a:spcAft>
                <a:spcPts val="0"/>
              </a:spcAft>
              <a:buNone/>
            </a:pPr>
            <a:r>
              <a:rPr b="0" i="0" lang="en-US" sz="3200" u="none" cap="none" strike="noStrike">
                <a:solidFill>
                  <a:srgbClr val="657B85"/>
                </a:solidFill>
                <a:latin typeface="Montserrat Light"/>
                <a:ea typeface="Montserrat Light"/>
                <a:cs typeface="Montserrat Light"/>
                <a:sym typeface="Montserrat Light"/>
              </a:rPr>
              <a:t>Menée des entretiens</a:t>
            </a:r>
            <a:endParaRPr/>
          </a:p>
          <a:p>
            <a:pPr indent="0" lvl="1" marL="914216" marR="0" rtl="0" algn="l">
              <a:spcBef>
                <a:spcPts val="0"/>
              </a:spcBef>
              <a:spcAft>
                <a:spcPts val="0"/>
              </a:spcAft>
              <a:buNone/>
            </a:pPr>
            <a:r>
              <a:rPr b="0" i="0" lang="en-US" sz="3200" u="none" cap="none" strike="noStrike">
                <a:solidFill>
                  <a:srgbClr val="657B85"/>
                </a:solidFill>
                <a:latin typeface="Montserrat Light"/>
                <a:ea typeface="Montserrat Light"/>
                <a:cs typeface="Montserrat Light"/>
                <a:sym typeface="Montserrat Light"/>
              </a:rPr>
              <a:t>Traitement des résultats</a:t>
            </a:r>
            <a:endParaRPr/>
          </a:p>
          <a:p>
            <a:pPr indent="0" lvl="1" marL="914216" marR="0" rtl="0" algn="l">
              <a:spcBef>
                <a:spcPts val="0"/>
              </a:spcBef>
              <a:spcAft>
                <a:spcPts val="0"/>
              </a:spcAft>
              <a:buNone/>
            </a:pPr>
            <a:r>
              <a:rPr b="0" i="0" lang="en-US" sz="3200" u="none" cap="none" strike="noStrike">
                <a:solidFill>
                  <a:srgbClr val="657B85"/>
                </a:solidFill>
                <a:latin typeface="Montserrat Light"/>
                <a:ea typeface="Montserrat Light"/>
                <a:cs typeface="Montserrat Light"/>
                <a:sym typeface="Montserrat Light"/>
              </a:rPr>
              <a:t>Conclusion</a:t>
            </a:r>
            <a:endParaRPr/>
          </a:p>
          <a:p>
            <a:pPr indent="0" lvl="1" marL="914216" marR="0" rtl="0" algn="l">
              <a:spcBef>
                <a:spcPts val="0"/>
              </a:spcBef>
              <a:spcAft>
                <a:spcPts val="0"/>
              </a:spcAft>
              <a:buNone/>
            </a:pPr>
            <a:r>
              <a:t/>
            </a:r>
            <a:endParaRPr b="0" i="0" sz="3200" u="none" cap="none" strike="noStrike">
              <a:solidFill>
                <a:schemeClr val="dk1"/>
              </a:solidFill>
              <a:latin typeface="Montserrat Light"/>
              <a:ea typeface="Montserrat Light"/>
              <a:cs typeface="Montserrat Light"/>
              <a:sym typeface="Montserrat Light"/>
            </a:endParaRPr>
          </a:p>
          <a:p>
            <a:pPr indent="0" lvl="0" marL="0" marR="0" rtl="0" algn="l">
              <a:spcBef>
                <a:spcPts val="0"/>
              </a:spcBef>
              <a:spcAft>
                <a:spcPts val="0"/>
              </a:spcAft>
              <a:buNone/>
            </a:pPr>
            <a:r>
              <a:rPr lang="en-US" sz="3200">
                <a:solidFill>
                  <a:schemeClr val="dk1"/>
                </a:solidFill>
                <a:latin typeface="Montserrat Light"/>
                <a:ea typeface="Montserrat Light"/>
                <a:cs typeface="Montserrat Light"/>
                <a:sym typeface="Montserrat Light"/>
              </a:rPr>
              <a:t>Workshop avec l’équipe Mac Fly</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Ice-breaker</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Révision Job to be done</a:t>
            </a:r>
            <a:endParaRPr b="0" i="0" sz="3200" u="none" cap="none" strike="noStrike">
              <a:solidFill>
                <a:schemeClr val="dk1"/>
              </a:solidFill>
              <a:latin typeface="Montserrat Light"/>
              <a:ea typeface="Montserrat Light"/>
              <a:cs typeface="Montserrat Light"/>
              <a:sym typeface="Montserrat Light"/>
            </a:endParaRPr>
          </a:p>
          <a:p>
            <a:pPr indent="0" lvl="2" marL="1828433"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Intro</a:t>
            </a:r>
            <a:endParaRPr/>
          </a:p>
          <a:p>
            <a:pPr indent="0" lvl="2" marL="1828433"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Déroulement</a:t>
            </a:r>
            <a:endParaRPr/>
          </a:p>
          <a:p>
            <a:pPr indent="0" lvl="2" marL="1828433"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Conclusion</a:t>
            </a:r>
            <a:endParaRPr/>
          </a:p>
          <a:p>
            <a:pPr indent="0" lvl="2" marL="1828433"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Tri de cartes</a:t>
            </a:r>
            <a:endParaRPr/>
          </a:p>
          <a:p>
            <a:pPr indent="0" lvl="2" marL="1828433"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Intro</a:t>
            </a:r>
            <a:endParaRPr/>
          </a:p>
          <a:p>
            <a:pPr indent="0" lvl="2" marL="1828433"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Protocole</a:t>
            </a:r>
            <a:endParaRPr/>
          </a:p>
          <a:p>
            <a:pPr indent="0" lvl="2" marL="1828433"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Déroulement</a:t>
            </a:r>
            <a:endParaRPr/>
          </a:p>
          <a:p>
            <a:pPr indent="0" lvl="2" marL="1828433"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Synthèse</a:t>
            </a:r>
            <a:endParaRPr/>
          </a:p>
          <a:p>
            <a:pPr indent="0" lvl="2" marL="1828433"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Conclusion</a:t>
            </a:r>
            <a:endParaRPr/>
          </a:p>
          <a:p>
            <a:pPr indent="0" lvl="0" marL="0" marR="0" rtl="0" algn="l">
              <a:spcBef>
                <a:spcPts val="0"/>
              </a:spcBef>
              <a:spcAft>
                <a:spcPts val="0"/>
              </a:spcAft>
              <a:buNone/>
            </a:pPr>
            <a:r>
              <a:rPr lang="en-US" sz="3200">
                <a:solidFill>
                  <a:schemeClr val="dk1"/>
                </a:solidFill>
                <a:latin typeface="Montserrat Light"/>
                <a:ea typeface="Montserrat Light"/>
                <a:cs typeface="Montserrat Light"/>
                <a:sym typeface="Montserrat Light"/>
              </a:rPr>
              <a:t>Crazy- eights</a:t>
            </a:r>
            <a:endParaRPr sz="3200">
              <a:solidFill>
                <a:schemeClr val="dk1"/>
              </a:solidFill>
              <a:latin typeface="Montserrat Light"/>
              <a:ea typeface="Montserrat Light"/>
              <a:cs typeface="Montserrat Light"/>
              <a:sym typeface="Montserrat Light"/>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Intro</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Protocole</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Déroulement</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Synthèse </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Conclusion</a:t>
            </a:r>
            <a:endParaRPr/>
          </a:p>
          <a:p>
            <a:pPr indent="0" lvl="0" marL="0" marR="0" rtl="0" algn="l">
              <a:spcBef>
                <a:spcPts val="0"/>
              </a:spcBef>
              <a:spcAft>
                <a:spcPts val="0"/>
              </a:spcAft>
              <a:buNone/>
            </a:pPr>
            <a:br>
              <a:rPr lang="en-US" sz="3200">
                <a:solidFill>
                  <a:schemeClr val="dk1"/>
                </a:solidFill>
                <a:latin typeface="Montserrat Light"/>
                <a:ea typeface="Montserrat Light"/>
                <a:cs typeface="Montserrat Light"/>
                <a:sym typeface="Montserrat Light"/>
              </a:rPr>
            </a:br>
            <a:r>
              <a:rPr lang="en-US" sz="3200">
                <a:solidFill>
                  <a:schemeClr val="dk1"/>
                </a:solidFill>
                <a:latin typeface="Montserrat Light"/>
                <a:ea typeface="Montserrat Light"/>
                <a:cs typeface="Montserrat Light"/>
                <a:sym typeface="Montserrat Light"/>
              </a:rPr>
              <a:t>Design studio avec l’équipe Mac Fly</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Intro</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Protocole</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Déroulement</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Synthèse</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Conclusion</a:t>
            </a:r>
            <a:endParaRPr/>
          </a:p>
          <a:p>
            <a:pPr indent="0" lvl="0" marL="0" marR="0" rtl="0" algn="l">
              <a:spcBef>
                <a:spcPts val="0"/>
              </a:spcBef>
              <a:spcAft>
                <a:spcPts val="0"/>
              </a:spcAft>
              <a:buNone/>
            </a:pPr>
            <a:r>
              <a:rPr lang="en-US" sz="3200">
                <a:solidFill>
                  <a:schemeClr val="dk1"/>
                </a:solidFill>
                <a:latin typeface="Montserrat Light"/>
                <a:ea typeface="Montserrat Light"/>
                <a:cs typeface="Montserrat Light"/>
                <a:sym typeface="Montserrat Light"/>
              </a:rPr>
              <a:t>Benchmark inspirationnel / mood board</a:t>
            </a:r>
            <a:endParaRPr sz="3200">
              <a:solidFill>
                <a:schemeClr val="dk1"/>
              </a:solidFill>
              <a:latin typeface="Montserrat Light"/>
              <a:ea typeface="Montserrat Light"/>
              <a:cs typeface="Montserrat Light"/>
              <a:sym typeface="Montserrat Light"/>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Intro</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Protocole</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Déroulement</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Synthèse</a:t>
            </a:r>
            <a:endParaRPr/>
          </a:p>
          <a:p>
            <a:pPr indent="0" lvl="1" marL="914216" marR="0" rtl="0" algn="l">
              <a:spcBef>
                <a:spcPts val="0"/>
              </a:spcBef>
              <a:spcAft>
                <a:spcPts val="0"/>
              </a:spcAft>
              <a:buNone/>
            </a:pPr>
            <a:r>
              <a:rPr b="0" i="0" lang="en-US" sz="3200" u="none" cap="none" strike="noStrike">
                <a:solidFill>
                  <a:schemeClr val="dk1"/>
                </a:solidFill>
                <a:latin typeface="Montserrat Light"/>
                <a:ea typeface="Montserrat Light"/>
                <a:cs typeface="Montserrat Light"/>
                <a:sym typeface="Montserrat Light"/>
              </a:rPr>
              <a:t>Conclusion</a:t>
            </a:r>
            <a:endParaRPr/>
          </a:p>
          <a:p>
            <a:pPr indent="0" lvl="0" marL="0" marR="0" rtl="0" algn="l">
              <a:spcBef>
                <a:spcPts val="0"/>
              </a:spcBef>
              <a:spcAft>
                <a:spcPts val="0"/>
              </a:spcAft>
              <a:buNone/>
            </a:pPr>
            <a:r>
              <a:rPr lang="en-US" sz="3200">
                <a:solidFill>
                  <a:schemeClr val="dk1"/>
                </a:solidFill>
                <a:latin typeface="Montserrat Light"/>
                <a:ea typeface="Montserrat Light"/>
                <a:cs typeface="Montserrat Light"/>
                <a:sym typeface="Montserrat Light"/>
              </a:rPr>
              <a:t>Conclusion / synthèse (kickoff de la phase prototype)</a:t>
            </a:r>
            <a:endParaRPr/>
          </a:p>
          <a:p>
            <a:pPr indent="0" lvl="1" marL="914216" marR="0" rtl="0" algn="l">
              <a:spcBef>
                <a:spcPts val="0"/>
              </a:spcBef>
              <a:spcAft>
                <a:spcPts val="0"/>
              </a:spcAft>
              <a:buNone/>
            </a:pPr>
            <a:r>
              <a:t/>
            </a:r>
            <a:endParaRPr b="0" i="0" sz="3200" u="none" cap="none" strike="noStrike">
              <a:solidFill>
                <a:schemeClr val="dk1"/>
              </a:solidFill>
              <a:latin typeface="Montserrat Light"/>
              <a:ea typeface="Montserrat Light"/>
              <a:cs typeface="Montserrat Light"/>
              <a:sym typeface="Montserrat Light"/>
            </a:endParaRPr>
          </a:p>
        </p:txBody>
      </p:sp>
      <p:sp>
        <p:nvSpPr>
          <p:cNvPr id="424" name="Shape 424"/>
          <p:cNvSpPr/>
          <p:nvPr/>
        </p:nvSpPr>
        <p:spPr>
          <a:xfrm>
            <a:off x="24761825" y="11255834"/>
            <a:ext cx="499676" cy="341314"/>
          </a:xfrm>
          <a:custGeom>
            <a:pathLst>
              <a:path extrusionOk="0" h="120000" w="120000">
                <a:moveTo>
                  <a:pt x="79027" y="0"/>
                </a:moveTo>
                <a:lnTo>
                  <a:pt x="75361" y="5372"/>
                </a:lnTo>
                <a:lnTo>
                  <a:pt x="109988" y="56066"/>
                </a:lnTo>
                <a:lnTo>
                  <a:pt x="0" y="56066"/>
                </a:lnTo>
                <a:lnTo>
                  <a:pt x="0" y="63661"/>
                </a:lnTo>
                <a:lnTo>
                  <a:pt x="110177" y="63661"/>
                </a:lnTo>
                <a:lnTo>
                  <a:pt x="75361" y="114627"/>
                </a:lnTo>
                <a:lnTo>
                  <a:pt x="79027" y="120000"/>
                </a:lnTo>
                <a:lnTo>
                  <a:pt x="120000" y="60022"/>
                </a:lnTo>
                <a:lnTo>
                  <a:pt x="79027" y="0"/>
                </a:lnTo>
                <a:close/>
              </a:path>
            </a:pathLst>
          </a:custGeom>
          <a:solidFill>
            <a:schemeClr val="lt1"/>
          </a:solidFill>
          <a:ln>
            <a:noFill/>
          </a:ln>
        </p:spPr>
        <p:txBody>
          <a:bodyPr anchorCtr="0" anchor="ctr" bIns="0" lIns="0" rIns="0" wrap="square" tIns="0">
            <a:noAutofit/>
          </a:bodyPr>
          <a:lstStyle/>
          <a:p>
            <a:pPr indent="0" lvl="0" marL="0" marR="0" rtl="0" algn="l">
              <a:spcBef>
                <a:spcPts val="0"/>
              </a:spcBef>
              <a:spcAft>
                <a:spcPts val="0"/>
              </a:spcAft>
              <a:buNone/>
            </a:pPr>
            <a:r>
              <a:t/>
            </a:r>
            <a:endParaRPr sz="3600">
              <a:solidFill>
                <a:schemeClr val="dk2"/>
              </a:solidFill>
              <a:latin typeface="Lato Light"/>
              <a:ea typeface="Lato Light"/>
              <a:cs typeface="Lato Light"/>
              <a:sym typeface="Lato Light"/>
            </a:endParaRPr>
          </a:p>
        </p:txBody>
      </p:sp>
      <p:sp>
        <p:nvSpPr>
          <p:cNvPr id="425" name="Shape 425"/>
          <p:cNvSpPr/>
          <p:nvPr/>
        </p:nvSpPr>
        <p:spPr>
          <a:xfrm>
            <a:off x="3613062" y="1457401"/>
            <a:ext cx="4618800" cy="160524"/>
          </a:xfrm>
          <a:prstGeom prst="rect">
            <a:avLst/>
          </a:prstGeom>
          <a:solidFill>
            <a:schemeClr val="accent3"/>
          </a:solidFill>
          <a:ln>
            <a:noFill/>
          </a:ln>
        </p:spPr>
        <p:txBody>
          <a:bodyPr anchorCtr="0" anchor="ctr" bIns="38100" lIns="38100" rIns="38100" wrap="square" tIns="38100">
            <a:noAutofit/>
          </a:bodyPr>
          <a:lstStyle/>
          <a:p>
            <a:pPr indent="0" lvl="0" marL="0" marR="0" rtl="0" algn="l">
              <a:lnSpc>
                <a:spcPct val="100000"/>
              </a:lnSpc>
              <a:spcBef>
                <a:spcPts val="0"/>
              </a:spcBef>
              <a:spcAft>
                <a:spcPts val="0"/>
              </a:spcAft>
              <a:buClr>
                <a:schemeClr val="dk1"/>
              </a:buClr>
              <a:buSzPts val="2000"/>
              <a:buFont typeface="Lato Light"/>
              <a:buNone/>
            </a:pPr>
            <a:r>
              <a:t/>
            </a:r>
            <a:endParaRPr b="0" i="0" sz="2000" u="none" cap="none" strike="noStrike">
              <a:solidFill>
                <a:srgbClr val="74808C"/>
              </a:solidFill>
              <a:latin typeface="Poppins"/>
              <a:ea typeface="Poppins"/>
              <a:cs typeface="Poppins"/>
              <a:sym typeface="Poppins"/>
            </a:endParaRPr>
          </a:p>
        </p:txBody>
      </p:sp>
      <p:sp>
        <p:nvSpPr>
          <p:cNvPr id="426" name="Shape 426"/>
          <p:cNvSpPr/>
          <p:nvPr>
            <p:ph idx="5" type="pic"/>
          </p:nvPr>
        </p:nvSpPr>
        <p:spPr>
          <a:xfrm>
            <a:off x="12491036" y="1457401"/>
            <a:ext cx="11017250" cy="11522075"/>
          </a:xfrm>
          <a:prstGeom prst="rect">
            <a:avLst/>
          </a:prstGeom>
          <a:solidFill>
            <a:schemeClr val="accent1"/>
          </a:solidFill>
          <a:ln>
            <a:noFill/>
          </a:ln>
        </p:spPr>
        <p:txBody>
          <a:bodyPr anchorCtr="0" anchor="t" bIns="91425" lIns="91425" rIns="91425" wrap="square" tIns="91425">
            <a:noAutofit/>
          </a:bodyPr>
          <a:lstStyle/>
          <a:p>
            <a:pPr indent="0" lvl="0" marL="0">
              <a:spcBef>
                <a:spcPts val="2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Shape 431"/>
          <p:cNvSpPr txBox="1"/>
          <p:nvPr/>
        </p:nvSpPr>
        <p:spPr>
          <a:xfrm>
            <a:off x="3503400" y="1370417"/>
            <a:ext cx="24141961" cy="37702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3900">
                <a:solidFill>
                  <a:srgbClr val="F7F7F7"/>
                </a:solidFill>
                <a:latin typeface="Montserrat"/>
                <a:ea typeface="Montserrat"/>
                <a:cs typeface="Montserrat"/>
                <a:sym typeface="Montserrat"/>
              </a:rPr>
              <a:t>Observation </a:t>
            </a:r>
            <a:endParaRPr/>
          </a:p>
        </p:txBody>
      </p:sp>
      <p:sp>
        <p:nvSpPr>
          <p:cNvPr id="432" name="Shape 432"/>
          <p:cNvSpPr txBox="1"/>
          <p:nvPr/>
        </p:nvSpPr>
        <p:spPr>
          <a:xfrm>
            <a:off x="3504529" y="2924689"/>
            <a:ext cx="12494295" cy="156966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9600">
                <a:solidFill>
                  <a:schemeClr val="dk2"/>
                </a:solidFill>
                <a:latin typeface="Montserrat"/>
                <a:ea typeface="Montserrat"/>
                <a:cs typeface="Montserrat"/>
                <a:sym typeface="Montserrat"/>
              </a:rPr>
              <a:t>Observation et test</a:t>
            </a:r>
            <a:endParaRPr/>
          </a:p>
        </p:txBody>
      </p:sp>
      <p:sp>
        <p:nvSpPr>
          <p:cNvPr id="433" name="Shape 433"/>
          <p:cNvSpPr txBox="1"/>
          <p:nvPr/>
        </p:nvSpPr>
        <p:spPr>
          <a:xfrm>
            <a:off x="3504530" y="5057162"/>
            <a:ext cx="6187061" cy="954107"/>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800">
                <a:solidFill>
                  <a:schemeClr val="dk2"/>
                </a:solidFill>
                <a:latin typeface="Montserrat"/>
                <a:ea typeface="Montserrat"/>
                <a:cs typeface="Montserrat"/>
                <a:sym typeface="Montserrat"/>
              </a:rPr>
              <a:t>WRITE HERE SOMETHING ABOUT</a:t>
            </a:r>
            <a:endParaRPr/>
          </a:p>
        </p:txBody>
      </p:sp>
      <p:sp>
        <p:nvSpPr>
          <p:cNvPr id="434" name="Shape 434"/>
          <p:cNvSpPr txBox="1"/>
          <p:nvPr/>
        </p:nvSpPr>
        <p:spPr>
          <a:xfrm>
            <a:off x="3504530" y="6196107"/>
            <a:ext cx="7061930" cy="4524315"/>
          </a:xfrm>
          <a:prstGeom prst="rect">
            <a:avLst/>
          </a:prstGeom>
          <a:noFill/>
          <a:ln>
            <a:noFill/>
          </a:ln>
        </p:spPr>
        <p:txBody>
          <a:bodyPr anchorCtr="0" anchor="t" bIns="45700" lIns="91425" rIns="91425" wrap="square" tIns="45700">
            <a:noAutofit/>
          </a:bodyPr>
          <a:lstStyle/>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endParaRPr/>
          </a:p>
        </p:txBody>
      </p:sp>
      <p:sp>
        <p:nvSpPr>
          <p:cNvPr id="435" name="Shape 435"/>
          <p:cNvSpPr txBox="1"/>
          <p:nvPr/>
        </p:nvSpPr>
        <p:spPr>
          <a:xfrm>
            <a:off x="3369684" y="2463791"/>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sp>
        <p:nvSpPr>
          <p:cNvPr id="436" name="Shape 436"/>
          <p:cNvSpPr txBox="1"/>
          <p:nvPr/>
        </p:nvSpPr>
        <p:spPr>
          <a:xfrm rot="-5400000">
            <a:off x="-1120596" y="2902521"/>
            <a:ext cx="6187061"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OBSERVATION</a:t>
            </a:r>
            <a:endParaRPr/>
          </a:p>
        </p:txBody>
      </p:sp>
      <p:pic>
        <p:nvPicPr>
          <p:cNvPr id="437" name="Shape 437"/>
          <p:cNvPicPr preferRelativeResize="0"/>
          <p:nvPr>
            <p:ph idx="2" type="pic"/>
          </p:nvPr>
        </p:nvPicPr>
        <p:blipFill rotWithShape="1">
          <a:blip r:embed="rId3">
            <a:alphaModFix/>
          </a:blip>
          <a:srcRect b="0" l="25266" r="25266" t="0"/>
          <a:stretch/>
        </p:blipFill>
        <p:spPr>
          <a:xfrm>
            <a:off x="16132541" y="2560321"/>
            <a:ext cx="4825508" cy="8595360"/>
          </a:xfrm>
          <a:prstGeom prst="rect">
            <a:avLst/>
          </a:prstGeom>
          <a:solidFill>
            <a:srgbClr val="F2F2F2"/>
          </a:solid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grpSp>
        <p:nvGrpSpPr>
          <p:cNvPr id="442" name="Shape 442"/>
          <p:cNvGrpSpPr/>
          <p:nvPr/>
        </p:nvGrpSpPr>
        <p:grpSpPr>
          <a:xfrm rot="-5400000">
            <a:off x="-842639" y="3287466"/>
            <a:ext cx="5609666" cy="1949536"/>
            <a:chOff x="5644535" y="1539241"/>
            <a:chExt cx="5609666" cy="1949536"/>
          </a:xfrm>
        </p:grpSpPr>
        <p:sp>
          <p:nvSpPr>
            <p:cNvPr id="443" name="Shape 443"/>
            <p:cNvSpPr txBox="1"/>
            <p:nvPr/>
          </p:nvSpPr>
          <p:spPr>
            <a:xfrm>
              <a:off x="5644535" y="1904452"/>
              <a:ext cx="4392365" cy="1584325"/>
            </a:xfrm>
            <a:prstGeom prst="rect">
              <a:avLst/>
            </a:prstGeom>
            <a:noFill/>
            <a:ln>
              <a:noFill/>
            </a:ln>
          </p:spPr>
          <p:txBody>
            <a:bodyPr anchorCtr="0" anchor="t" bIns="38100" lIns="38100" rIns="38100" wrap="square" tIns="38100">
              <a:noAutofit/>
            </a:bodyPr>
            <a:lstStyle/>
            <a:p>
              <a:pPr indent="0" lvl="0" marL="0" marR="0" rtl="0" algn="l">
                <a:lnSpc>
                  <a:spcPct val="120000"/>
                </a:lnSpc>
                <a:spcBef>
                  <a:spcPts val="0"/>
                </a:spcBef>
                <a:spcAft>
                  <a:spcPts val="0"/>
                </a:spcAft>
                <a:buNone/>
              </a:pPr>
              <a:r>
                <a:rPr b="1" lang="en-US" sz="7200">
                  <a:solidFill>
                    <a:srgbClr val="000000"/>
                  </a:solidFill>
                  <a:latin typeface="Montserrat"/>
                  <a:ea typeface="Montserrat"/>
                  <a:cs typeface="Montserrat"/>
                  <a:sym typeface="Montserrat"/>
                </a:rPr>
                <a:t>Timeline</a:t>
              </a:r>
              <a:endParaRPr b="1" sz="7200">
                <a:solidFill>
                  <a:srgbClr val="000000"/>
                </a:solidFill>
                <a:latin typeface="Montserrat"/>
                <a:ea typeface="Montserrat"/>
                <a:cs typeface="Montserrat"/>
                <a:sym typeface="Montserrat"/>
              </a:endParaRPr>
            </a:p>
          </p:txBody>
        </p:sp>
        <p:sp>
          <p:nvSpPr>
            <p:cNvPr id="444" name="Shape 444"/>
            <p:cNvSpPr txBox="1"/>
            <p:nvPr/>
          </p:nvSpPr>
          <p:spPr>
            <a:xfrm>
              <a:off x="5661439" y="1539241"/>
              <a:ext cx="5592762" cy="354012"/>
            </a:xfrm>
            <a:prstGeom prst="rect">
              <a:avLst/>
            </a:prstGeom>
            <a:noFill/>
            <a:ln>
              <a:noFill/>
            </a:ln>
          </p:spPr>
          <p:txBody>
            <a:bodyPr anchorCtr="0" anchor="ctr" bIns="38100" lIns="38100" rIns="38100" wrap="square" tIns="38100">
              <a:noAutofit/>
            </a:bodyPr>
            <a:lstStyle/>
            <a:p>
              <a:pPr indent="0" lvl="0" marL="0" marR="0" rtl="0" algn="l">
                <a:spcBef>
                  <a:spcPts val="0"/>
                </a:spcBef>
                <a:spcAft>
                  <a:spcPts val="0"/>
                </a:spcAft>
                <a:buNone/>
              </a:pPr>
              <a:r>
                <a:rPr lang="en-US" sz="1800">
                  <a:solidFill>
                    <a:schemeClr val="accent3"/>
                  </a:solidFill>
                  <a:latin typeface="Montserrat"/>
                  <a:ea typeface="Montserrat"/>
                  <a:cs typeface="Montserrat"/>
                  <a:sym typeface="Montserrat"/>
                </a:rPr>
                <a:t>Observation</a:t>
              </a:r>
              <a:endParaRPr sz="1800">
                <a:solidFill>
                  <a:schemeClr val="accent3"/>
                </a:solidFill>
                <a:latin typeface="Montserrat"/>
                <a:ea typeface="Montserrat"/>
                <a:cs typeface="Montserrat"/>
                <a:sym typeface="Montserrat"/>
              </a:endParaRPr>
            </a:p>
          </p:txBody>
        </p:sp>
      </p:grpSp>
      <p:sp>
        <p:nvSpPr>
          <p:cNvPr id="445" name="Shape 445"/>
          <p:cNvSpPr txBox="1"/>
          <p:nvPr/>
        </p:nvSpPr>
        <p:spPr>
          <a:xfrm>
            <a:off x="3613061" y="2438400"/>
            <a:ext cx="3775163" cy="720080"/>
          </a:xfrm>
          <a:prstGeom prst="rect">
            <a:avLst/>
          </a:prstGeom>
          <a:noFill/>
          <a:ln>
            <a:noFill/>
          </a:ln>
        </p:spPr>
        <p:txBody>
          <a:bodyPr anchorCtr="0" anchor="t" bIns="38100" lIns="38100" rIns="38100" wrap="square" tIns="38100">
            <a:noAutofit/>
          </a:bodyPr>
          <a:lstStyle/>
          <a:p>
            <a:pPr indent="0" lvl="0" marL="0" marR="0" rtl="0" algn="l">
              <a:lnSpc>
                <a:spcPct val="120000"/>
              </a:lnSpc>
              <a:spcBef>
                <a:spcPts val="0"/>
              </a:spcBef>
              <a:spcAft>
                <a:spcPts val="0"/>
              </a:spcAft>
              <a:buNone/>
            </a:pPr>
            <a:r>
              <a:rPr b="1" lang="en-US" sz="2800">
                <a:solidFill>
                  <a:srgbClr val="000000"/>
                </a:solidFill>
                <a:latin typeface="Montserrat"/>
                <a:ea typeface="Montserrat"/>
                <a:cs typeface="Montserrat"/>
                <a:sym typeface="Montserrat"/>
              </a:rPr>
              <a:t>Recherche utilisateur</a:t>
            </a:r>
            <a:endParaRPr b="1" sz="2800">
              <a:solidFill>
                <a:srgbClr val="000000"/>
              </a:solidFill>
              <a:latin typeface="Montserrat"/>
              <a:ea typeface="Montserrat"/>
              <a:cs typeface="Montserrat"/>
              <a:sym typeface="Montserrat"/>
            </a:endParaRPr>
          </a:p>
        </p:txBody>
      </p:sp>
      <p:sp>
        <p:nvSpPr>
          <p:cNvPr id="446" name="Shape 446"/>
          <p:cNvSpPr/>
          <p:nvPr/>
        </p:nvSpPr>
        <p:spPr>
          <a:xfrm>
            <a:off x="2657473" y="3352800"/>
            <a:ext cx="16236950" cy="14434721"/>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3600" u="sng">
                <a:solidFill>
                  <a:schemeClr val="dk1"/>
                </a:solidFill>
                <a:latin typeface="Lato Light"/>
                <a:ea typeface="Lato Light"/>
                <a:cs typeface="Lato Light"/>
                <a:sym typeface="Lato Light"/>
              </a:rPr>
              <a:t>3.Phase protoype</a:t>
            </a:r>
            <a:endParaRPr sz="3600">
              <a:solidFill>
                <a:schemeClr val="dk1"/>
              </a:solidFill>
              <a:latin typeface="Lato Light"/>
              <a:ea typeface="Lato Light"/>
              <a:cs typeface="Lato Light"/>
              <a:sym typeface="Lato Light"/>
            </a:endParaRPr>
          </a:p>
          <a:p>
            <a:pPr indent="0" lvl="0" marL="0" marR="0" rtl="0" algn="l">
              <a:spcBef>
                <a:spcPts val="0"/>
              </a:spcBef>
              <a:spcAft>
                <a:spcPts val="0"/>
              </a:spcAft>
              <a:buNone/>
            </a:pPr>
            <a:r>
              <a:rPr lang="en-US" sz="3600">
                <a:solidFill>
                  <a:schemeClr val="dk1"/>
                </a:solidFill>
                <a:latin typeface="Lato Light"/>
                <a:ea typeface="Lato Light"/>
                <a:cs typeface="Lato Light"/>
                <a:sym typeface="Lato Light"/>
              </a:rPr>
              <a:t>Wirefame papier</a:t>
            </a:r>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Construction</a:t>
            </a:r>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Test</a:t>
            </a:r>
            <a:endParaRPr/>
          </a:p>
          <a:p>
            <a:pPr indent="0" lvl="2" marL="1828433"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Protocole</a:t>
            </a:r>
            <a:endParaRPr/>
          </a:p>
          <a:p>
            <a:pPr indent="0" lvl="2" marL="1828433"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Déroulement</a:t>
            </a:r>
            <a:endParaRPr/>
          </a:p>
          <a:p>
            <a:pPr indent="0" lvl="2" marL="1828433"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Synthèse</a:t>
            </a:r>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Synthèse</a:t>
            </a:r>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Itération (?)</a:t>
            </a:r>
            <a:endParaRPr/>
          </a:p>
          <a:p>
            <a:pPr indent="0" lvl="0" marL="0" marR="0" rtl="0" algn="l">
              <a:spcBef>
                <a:spcPts val="0"/>
              </a:spcBef>
              <a:spcAft>
                <a:spcPts val="0"/>
              </a:spcAft>
              <a:buNone/>
            </a:pPr>
            <a:r>
              <a:rPr lang="en-US" sz="3600">
                <a:solidFill>
                  <a:schemeClr val="dk1"/>
                </a:solidFill>
                <a:latin typeface="Lato Light"/>
                <a:ea typeface="Lato Light"/>
                <a:cs typeface="Lato Light"/>
                <a:sym typeface="Lato Light"/>
              </a:rPr>
              <a:t>Prototype low-fidelity</a:t>
            </a:r>
            <a:endParaRPr sz="3600">
              <a:solidFill>
                <a:schemeClr val="dk1"/>
              </a:solidFill>
              <a:latin typeface="Lato Light"/>
              <a:ea typeface="Lato Light"/>
              <a:cs typeface="Lato Light"/>
              <a:sym typeface="Lato Light"/>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Construction</a:t>
            </a:r>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Tests</a:t>
            </a:r>
            <a:endParaRPr/>
          </a:p>
          <a:p>
            <a:pPr indent="0" lvl="2" marL="1828433"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Protocole</a:t>
            </a:r>
            <a:endParaRPr/>
          </a:p>
          <a:p>
            <a:pPr indent="0" lvl="2" marL="1828433"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Déroulement</a:t>
            </a:r>
            <a:endParaRPr/>
          </a:p>
          <a:p>
            <a:pPr indent="0" lvl="2" marL="1828433"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Synthèse</a:t>
            </a:r>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Synthèse</a:t>
            </a:r>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Itération</a:t>
            </a:r>
            <a:endParaRPr/>
          </a:p>
          <a:p>
            <a:pPr indent="0" lvl="0" marL="0" marR="0" rtl="0" algn="l">
              <a:spcBef>
                <a:spcPts val="0"/>
              </a:spcBef>
              <a:spcAft>
                <a:spcPts val="0"/>
              </a:spcAft>
              <a:buNone/>
            </a:pPr>
            <a:r>
              <a:rPr lang="en-US" sz="3600">
                <a:solidFill>
                  <a:schemeClr val="dk1"/>
                </a:solidFill>
                <a:latin typeface="Lato Light"/>
                <a:ea typeface="Lato Light"/>
                <a:cs typeface="Lato Light"/>
                <a:sym typeface="Lato Light"/>
              </a:rPr>
              <a:t>Prototype high fidelity</a:t>
            </a:r>
            <a:endParaRPr sz="3600">
              <a:solidFill>
                <a:schemeClr val="dk1"/>
              </a:solidFill>
              <a:latin typeface="Lato Light"/>
              <a:ea typeface="Lato Light"/>
              <a:cs typeface="Lato Light"/>
              <a:sym typeface="Lato Light"/>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Construction</a:t>
            </a:r>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Tests</a:t>
            </a:r>
            <a:endParaRPr/>
          </a:p>
          <a:p>
            <a:pPr indent="0" lvl="2" marL="1828433"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Protocole</a:t>
            </a:r>
            <a:endParaRPr/>
          </a:p>
          <a:p>
            <a:pPr indent="0" lvl="2" marL="1828433"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Déroulement</a:t>
            </a:r>
            <a:endParaRPr/>
          </a:p>
          <a:p>
            <a:pPr indent="0" lvl="2" marL="1828433"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Synthèse</a:t>
            </a:r>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Synthèse</a:t>
            </a:r>
            <a:endParaRPr/>
          </a:p>
          <a:p>
            <a:pPr indent="0" lvl="1" marL="914216" marR="0" rtl="0" algn="l">
              <a:spcBef>
                <a:spcPts val="0"/>
              </a:spcBef>
              <a:spcAft>
                <a:spcPts val="0"/>
              </a:spcAft>
              <a:buNone/>
            </a:pPr>
            <a:r>
              <a:rPr b="0" i="0" lang="en-US" sz="3600" u="none" cap="none" strike="noStrike">
                <a:solidFill>
                  <a:schemeClr val="dk1"/>
                </a:solidFill>
                <a:latin typeface="Lato Light"/>
                <a:ea typeface="Lato Light"/>
                <a:cs typeface="Lato Light"/>
                <a:sym typeface="Lato Light"/>
              </a:rPr>
              <a:t>Itération</a:t>
            </a:r>
            <a:endParaRPr/>
          </a:p>
          <a:p>
            <a:pPr indent="0" lvl="1" marL="914216" marR="0" rtl="0" algn="l">
              <a:spcBef>
                <a:spcPts val="0"/>
              </a:spcBef>
              <a:spcAft>
                <a:spcPts val="0"/>
              </a:spcAft>
              <a:buNone/>
            </a:pPr>
            <a:r>
              <a:t/>
            </a:r>
            <a:endParaRPr b="0" i="0" sz="3200" u="none" cap="none" strike="noStrike">
              <a:solidFill>
                <a:schemeClr val="dk1"/>
              </a:solidFill>
              <a:latin typeface="Montserrat Light"/>
              <a:ea typeface="Montserrat Light"/>
              <a:cs typeface="Montserrat Light"/>
              <a:sym typeface="Montserrat Light"/>
            </a:endParaRPr>
          </a:p>
        </p:txBody>
      </p:sp>
      <p:sp>
        <p:nvSpPr>
          <p:cNvPr id="447" name="Shape 447"/>
          <p:cNvSpPr/>
          <p:nvPr/>
        </p:nvSpPr>
        <p:spPr>
          <a:xfrm>
            <a:off x="24761825" y="11255834"/>
            <a:ext cx="499676" cy="341314"/>
          </a:xfrm>
          <a:custGeom>
            <a:pathLst>
              <a:path extrusionOk="0" h="120000" w="120000">
                <a:moveTo>
                  <a:pt x="79027" y="0"/>
                </a:moveTo>
                <a:lnTo>
                  <a:pt x="75361" y="5372"/>
                </a:lnTo>
                <a:lnTo>
                  <a:pt x="109988" y="56066"/>
                </a:lnTo>
                <a:lnTo>
                  <a:pt x="0" y="56066"/>
                </a:lnTo>
                <a:lnTo>
                  <a:pt x="0" y="63661"/>
                </a:lnTo>
                <a:lnTo>
                  <a:pt x="110177" y="63661"/>
                </a:lnTo>
                <a:lnTo>
                  <a:pt x="75361" y="114627"/>
                </a:lnTo>
                <a:lnTo>
                  <a:pt x="79027" y="120000"/>
                </a:lnTo>
                <a:lnTo>
                  <a:pt x="120000" y="60022"/>
                </a:lnTo>
                <a:lnTo>
                  <a:pt x="79027" y="0"/>
                </a:lnTo>
                <a:close/>
              </a:path>
            </a:pathLst>
          </a:custGeom>
          <a:solidFill>
            <a:schemeClr val="lt1"/>
          </a:solidFill>
          <a:ln>
            <a:noFill/>
          </a:ln>
        </p:spPr>
        <p:txBody>
          <a:bodyPr anchorCtr="0" anchor="ctr" bIns="0" lIns="0" rIns="0" wrap="square" tIns="0">
            <a:noAutofit/>
          </a:bodyPr>
          <a:lstStyle/>
          <a:p>
            <a:pPr indent="0" lvl="0" marL="0" marR="0" rtl="0" algn="l">
              <a:spcBef>
                <a:spcPts val="0"/>
              </a:spcBef>
              <a:spcAft>
                <a:spcPts val="0"/>
              </a:spcAft>
              <a:buNone/>
            </a:pPr>
            <a:r>
              <a:t/>
            </a:r>
            <a:endParaRPr sz="3600">
              <a:solidFill>
                <a:schemeClr val="dk2"/>
              </a:solidFill>
              <a:latin typeface="Lato Light"/>
              <a:ea typeface="Lato Light"/>
              <a:cs typeface="Lato Light"/>
              <a:sym typeface="Lato Light"/>
            </a:endParaRPr>
          </a:p>
        </p:txBody>
      </p:sp>
      <p:sp>
        <p:nvSpPr>
          <p:cNvPr id="448" name="Shape 448"/>
          <p:cNvSpPr/>
          <p:nvPr/>
        </p:nvSpPr>
        <p:spPr>
          <a:xfrm>
            <a:off x="3613062" y="1457401"/>
            <a:ext cx="4618800" cy="160524"/>
          </a:xfrm>
          <a:prstGeom prst="rect">
            <a:avLst/>
          </a:prstGeom>
          <a:solidFill>
            <a:schemeClr val="accent3"/>
          </a:solidFill>
          <a:ln>
            <a:noFill/>
          </a:ln>
        </p:spPr>
        <p:txBody>
          <a:bodyPr anchorCtr="0" anchor="ctr" bIns="38100" lIns="38100" rIns="38100" wrap="square" tIns="38100">
            <a:noAutofit/>
          </a:bodyPr>
          <a:lstStyle/>
          <a:p>
            <a:pPr indent="0" lvl="0" marL="0" marR="0" rtl="0" algn="l">
              <a:lnSpc>
                <a:spcPct val="100000"/>
              </a:lnSpc>
              <a:spcBef>
                <a:spcPts val="0"/>
              </a:spcBef>
              <a:spcAft>
                <a:spcPts val="0"/>
              </a:spcAft>
              <a:buClr>
                <a:schemeClr val="dk1"/>
              </a:buClr>
              <a:buSzPts val="2000"/>
              <a:buFont typeface="Lato Light"/>
              <a:buNone/>
            </a:pPr>
            <a:r>
              <a:t/>
            </a:r>
            <a:endParaRPr b="0" i="0" sz="2000" u="none" cap="none" strike="noStrike">
              <a:solidFill>
                <a:srgbClr val="74808C"/>
              </a:solidFill>
              <a:latin typeface="Poppins"/>
              <a:ea typeface="Poppins"/>
              <a:cs typeface="Poppins"/>
              <a:sym typeface="Poppins"/>
            </a:endParaRPr>
          </a:p>
        </p:txBody>
      </p:sp>
      <p:sp>
        <p:nvSpPr>
          <p:cNvPr id="449" name="Shape 449"/>
          <p:cNvSpPr/>
          <p:nvPr>
            <p:ph idx="5" type="pic"/>
          </p:nvPr>
        </p:nvSpPr>
        <p:spPr>
          <a:xfrm>
            <a:off x="12491036" y="1457401"/>
            <a:ext cx="11017250" cy="11522075"/>
          </a:xfrm>
          <a:prstGeom prst="rect">
            <a:avLst/>
          </a:prstGeom>
          <a:solidFill>
            <a:schemeClr val="accent1"/>
          </a:solidFill>
          <a:ln>
            <a:noFill/>
          </a:ln>
        </p:spPr>
        <p:txBody>
          <a:bodyPr anchorCtr="0" anchor="t" bIns="91425" lIns="91425" rIns="91425" wrap="square" tIns="91425">
            <a:noAutofit/>
          </a:bodyPr>
          <a:lstStyle/>
          <a:p>
            <a:pPr indent="0" lvl="0" marL="0">
              <a:spcBef>
                <a:spcPts val="2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nvSpPr>
        <p:spPr>
          <a:xfrm>
            <a:off x="12036425" y="2895600"/>
            <a:ext cx="11878048" cy="177228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rgbClr val="F7F7F7"/>
                </a:solidFill>
                <a:latin typeface="Montserrat"/>
                <a:ea typeface="Montserrat"/>
                <a:cs typeface="Montserrat"/>
                <a:sym typeface="Montserrat"/>
              </a:rPr>
              <a:t>Slide  libre</a:t>
            </a:r>
            <a:endParaRPr b="1" sz="13800">
              <a:solidFill>
                <a:srgbClr val="F7F7F7"/>
              </a:solidFill>
              <a:latin typeface="Montserrat"/>
              <a:ea typeface="Montserrat"/>
              <a:cs typeface="Montserrat"/>
              <a:sym typeface="Montserrat"/>
            </a:endParaRPr>
          </a:p>
        </p:txBody>
      </p:sp>
      <p:grpSp>
        <p:nvGrpSpPr>
          <p:cNvPr id="455" name="Shape 455"/>
          <p:cNvGrpSpPr/>
          <p:nvPr/>
        </p:nvGrpSpPr>
        <p:grpSpPr>
          <a:xfrm>
            <a:off x="13151688" y="2312629"/>
            <a:ext cx="9781337" cy="4568945"/>
            <a:chOff x="13151688" y="1398229"/>
            <a:chExt cx="9781337" cy="4568945"/>
          </a:xfrm>
        </p:grpSpPr>
        <p:sp>
          <p:nvSpPr>
            <p:cNvPr id="456" name="Shape 456"/>
            <p:cNvSpPr txBox="1"/>
            <p:nvPr/>
          </p:nvSpPr>
          <p:spPr>
            <a:xfrm>
              <a:off x="13155998" y="2387600"/>
              <a:ext cx="9777026" cy="177228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Slide libre</a:t>
              </a:r>
              <a:endParaRPr b="1" sz="13800">
                <a:solidFill>
                  <a:schemeClr val="dk2"/>
                </a:solidFill>
                <a:latin typeface="Montserrat"/>
                <a:ea typeface="Montserrat"/>
                <a:cs typeface="Montserrat"/>
                <a:sym typeface="Montserrat"/>
              </a:endParaRPr>
            </a:p>
          </p:txBody>
        </p:sp>
        <p:sp>
          <p:nvSpPr>
            <p:cNvPr id="457" name="Shape 457"/>
            <p:cNvSpPr txBox="1"/>
            <p:nvPr/>
          </p:nvSpPr>
          <p:spPr>
            <a:xfrm>
              <a:off x="13155998" y="5105400"/>
              <a:ext cx="7841460" cy="86177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500">
                  <a:solidFill>
                    <a:schemeClr val="dk1"/>
                  </a:solidFill>
                  <a:latin typeface="Lato Light"/>
                  <a:ea typeface="Lato Light"/>
                  <a:cs typeface="Lato Light"/>
                  <a:sym typeface="Lato Light"/>
                </a:rPr>
                <a:t>Entrepreneurial activities differ substantially depending on the type of Entrepreneurial activities differ</a:t>
              </a:r>
              <a:endParaRPr/>
            </a:p>
          </p:txBody>
        </p:sp>
        <p:sp>
          <p:nvSpPr>
            <p:cNvPr id="458" name="Shape 458"/>
            <p:cNvSpPr txBox="1"/>
            <p:nvPr/>
          </p:nvSpPr>
          <p:spPr>
            <a:xfrm>
              <a:off x="13151688" y="1398229"/>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Shape 463"/>
          <p:cNvPicPr preferRelativeResize="0"/>
          <p:nvPr>
            <p:ph idx="2" type="pic"/>
          </p:nvPr>
        </p:nvPicPr>
        <p:blipFill rotWithShape="1">
          <a:blip r:embed="rId3">
            <a:alphaModFix/>
          </a:blip>
          <a:srcRect b="0" l="951" r="950" t="0"/>
          <a:stretch/>
        </p:blipFill>
        <p:spPr>
          <a:xfrm>
            <a:off x="2924281" y="5151119"/>
            <a:ext cx="9903920" cy="7572468"/>
          </a:xfrm>
          <a:prstGeom prst="rect">
            <a:avLst/>
          </a:prstGeom>
          <a:solidFill>
            <a:srgbClr val="F2F2F2"/>
          </a:solidFill>
          <a:ln>
            <a:noFill/>
          </a:ln>
        </p:spPr>
      </p:pic>
      <p:pic>
        <p:nvPicPr>
          <p:cNvPr id="464" name="Shape 464"/>
          <p:cNvPicPr preferRelativeResize="0"/>
          <p:nvPr>
            <p:ph idx="3" type="pic"/>
          </p:nvPr>
        </p:nvPicPr>
        <p:blipFill rotWithShape="1">
          <a:blip r:embed="rId4">
            <a:alphaModFix/>
          </a:blip>
          <a:srcRect b="0" l="951" r="950" t="0"/>
          <a:stretch/>
        </p:blipFill>
        <p:spPr>
          <a:xfrm>
            <a:off x="13579494" y="5151119"/>
            <a:ext cx="9903920" cy="7572468"/>
          </a:xfrm>
          <a:prstGeom prst="rect">
            <a:avLst/>
          </a:prstGeom>
          <a:solidFill>
            <a:srgbClr val="F2F2F2"/>
          </a:solidFill>
          <a:ln>
            <a:noFill/>
          </a:ln>
        </p:spPr>
      </p:pic>
      <p:sp>
        <p:nvSpPr>
          <p:cNvPr id="465" name="Shape 465"/>
          <p:cNvSpPr txBox="1"/>
          <p:nvPr/>
        </p:nvSpPr>
        <p:spPr>
          <a:xfrm>
            <a:off x="3168120" y="913217"/>
            <a:ext cx="24660121" cy="37702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3900">
                <a:solidFill>
                  <a:srgbClr val="F7F7F7"/>
                </a:solidFill>
                <a:latin typeface="Montserrat"/>
                <a:ea typeface="Montserrat"/>
                <a:cs typeface="Montserrat"/>
                <a:sym typeface="Montserrat"/>
              </a:rPr>
              <a:t>Slide photo</a:t>
            </a:r>
            <a:endParaRPr/>
          </a:p>
        </p:txBody>
      </p:sp>
      <p:sp>
        <p:nvSpPr>
          <p:cNvPr id="466" name="Shape 466"/>
          <p:cNvSpPr txBox="1"/>
          <p:nvPr/>
        </p:nvSpPr>
        <p:spPr>
          <a:xfrm>
            <a:off x="2924280" y="2284609"/>
            <a:ext cx="17680201" cy="2215991"/>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13800">
                <a:solidFill>
                  <a:schemeClr val="dk2"/>
                </a:solidFill>
                <a:latin typeface="Montserrat"/>
                <a:ea typeface="Montserrat"/>
                <a:cs typeface="Montserrat"/>
                <a:sym typeface="Montserrat"/>
              </a:rPr>
              <a:t>Slide photo</a:t>
            </a:r>
            <a:endParaRPr/>
          </a:p>
        </p:txBody>
      </p:sp>
      <p:sp>
        <p:nvSpPr>
          <p:cNvPr id="467" name="Shape 467"/>
          <p:cNvSpPr txBox="1"/>
          <p:nvPr/>
        </p:nvSpPr>
        <p:spPr>
          <a:xfrm rot="-5400000">
            <a:off x="-1120596" y="2262441"/>
            <a:ext cx="6187061"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OBSERVATION</a:t>
            </a:r>
            <a:endParaRPr/>
          </a:p>
        </p:txBody>
      </p:sp>
      <p:sp>
        <p:nvSpPr>
          <p:cNvPr id="468" name="Shape 468"/>
          <p:cNvSpPr txBox="1"/>
          <p:nvPr/>
        </p:nvSpPr>
        <p:spPr>
          <a:xfrm>
            <a:off x="2924281" y="1823711"/>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grpSp>
        <p:nvGrpSpPr>
          <p:cNvPr id="85" name="Shape 85"/>
          <p:cNvGrpSpPr/>
          <p:nvPr/>
        </p:nvGrpSpPr>
        <p:grpSpPr>
          <a:xfrm rot="-5400000">
            <a:off x="-842639" y="3287466"/>
            <a:ext cx="5609666" cy="1949536"/>
            <a:chOff x="5644535" y="1539241"/>
            <a:chExt cx="5609666" cy="1949536"/>
          </a:xfrm>
        </p:grpSpPr>
        <p:sp>
          <p:nvSpPr>
            <p:cNvPr id="86" name="Shape 86"/>
            <p:cNvSpPr txBox="1"/>
            <p:nvPr/>
          </p:nvSpPr>
          <p:spPr>
            <a:xfrm>
              <a:off x="5644535" y="1904452"/>
              <a:ext cx="4392365" cy="1584325"/>
            </a:xfrm>
            <a:prstGeom prst="rect">
              <a:avLst/>
            </a:prstGeom>
            <a:noFill/>
            <a:ln>
              <a:noFill/>
            </a:ln>
          </p:spPr>
          <p:txBody>
            <a:bodyPr anchorCtr="0" anchor="t" bIns="38100" lIns="38100" rIns="38100" wrap="square" tIns="38100">
              <a:noAutofit/>
            </a:bodyPr>
            <a:lstStyle/>
            <a:p>
              <a:pPr indent="0" lvl="0" marL="0" marR="0" rtl="0" algn="l">
                <a:lnSpc>
                  <a:spcPct val="120000"/>
                </a:lnSpc>
                <a:spcBef>
                  <a:spcPts val="0"/>
                </a:spcBef>
                <a:spcAft>
                  <a:spcPts val="0"/>
                </a:spcAft>
                <a:buNone/>
              </a:pPr>
              <a:r>
                <a:rPr b="1" lang="en-US" sz="7200">
                  <a:solidFill>
                    <a:srgbClr val="000000"/>
                  </a:solidFill>
                  <a:latin typeface="Montserrat"/>
                  <a:ea typeface="Montserrat"/>
                  <a:cs typeface="Montserrat"/>
                  <a:sym typeface="Montserrat"/>
                </a:rPr>
                <a:t>Timeline</a:t>
              </a:r>
              <a:endParaRPr b="1" sz="7200">
                <a:solidFill>
                  <a:srgbClr val="000000"/>
                </a:solidFill>
                <a:latin typeface="Montserrat"/>
                <a:ea typeface="Montserrat"/>
                <a:cs typeface="Montserrat"/>
                <a:sym typeface="Montserrat"/>
              </a:endParaRPr>
            </a:p>
          </p:txBody>
        </p:sp>
        <p:sp>
          <p:nvSpPr>
            <p:cNvPr id="87" name="Shape 87"/>
            <p:cNvSpPr txBox="1"/>
            <p:nvPr/>
          </p:nvSpPr>
          <p:spPr>
            <a:xfrm>
              <a:off x="5661439" y="1539241"/>
              <a:ext cx="5592762" cy="354012"/>
            </a:xfrm>
            <a:prstGeom prst="rect">
              <a:avLst/>
            </a:prstGeom>
            <a:noFill/>
            <a:ln>
              <a:noFill/>
            </a:ln>
          </p:spPr>
          <p:txBody>
            <a:bodyPr anchorCtr="0" anchor="ctr" bIns="38100" lIns="38100" rIns="38100" wrap="square" tIns="38100">
              <a:noAutofit/>
            </a:bodyPr>
            <a:lstStyle/>
            <a:p>
              <a:pPr indent="0" lvl="0" marL="0" marR="0" rtl="0" algn="l">
                <a:spcBef>
                  <a:spcPts val="0"/>
                </a:spcBef>
                <a:spcAft>
                  <a:spcPts val="0"/>
                </a:spcAft>
                <a:buNone/>
              </a:pPr>
              <a:r>
                <a:rPr lang="en-US" sz="1800">
                  <a:solidFill>
                    <a:schemeClr val="accent3"/>
                  </a:solidFill>
                  <a:latin typeface="Montserrat"/>
                  <a:ea typeface="Montserrat"/>
                  <a:cs typeface="Montserrat"/>
                  <a:sym typeface="Montserrat"/>
                </a:rPr>
                <a:t>Observation</a:t>
              </a:r>
              <a:endParaRPr sz="1800">
                <a:solidFill>
                  <a:schemeClr val="accent3"/>
                </a:solidFill>
                <a:latin typeface="Montserrat"/>
                <a:ea typeface="Montserrat"/>
                <a:cs typeface="Montserrat"/>
                <a:sym typeface="Montserrat"/>
              </a:endParaRPr>
            </a:p>
          </p:txBody>
        </p:sp>
      </p:grpSp>
      <p:sp>
        <p:nvSpPr>
          <p:cNvPr id="88" name="Shape 88"/>
          <p:cNvSpPr txBox="1"/>
          <p:nvPr/>
        </p:nvSpPr>
        <p:spPr>
          <a:xfrm>
            <a:off x="3613061" y="2438400"/>
            <a:ext cx="3622763" cy="720080"/>
          </a:xfrm>
          <a:prstGeom prst="rect">
            <a:avLst/>
          </a:prstGeom>
          <a:noFill/>
          <a:ln>
            <a:noFill/>
          </a:ln>
        </p:spPr>
        <p:txBody>
          <a:bodyPr anchorCtr="0" anchor="t" bIns="38100" lIns="38100" rIns="38100" wrap="square" tIns="38100">
            <a:noAutofit/>
          </a:bodyPr>
          <a:lstStyle/>
          <a:p>
            <a:pPr indent="0" lvl="0" marL="0" marR="0" rtl="0" algn="l">
              <a:lnSpc>
                <a:spcPct val="120000"/>
              </a:lnSpc>
              <a:spcBef>
                <a:spcPts val="0"/>
              </a:spcBef>
              <a:spcAft>
                <a:spcPts val="0"/>
              </a:spcAft>
              <a:buNone/>
            </a:pPr>
            <a:r>
              <a:rPr b="1" lang="en-US" sz="2800">
                <a:solidFill>
                  <a:srgbClr val="000000"/>
                </a:solidFill>
                <a:latin typeface="Montserrat"/>
                <a:ea typeface="Montserrat"/>
                <a:cs typeface="Montserrat"/>
                <a:sym typeface="Montserrat"/>
              </a:rPr>
              <a:t>Découverte</a:t>
            </a:r>
            <a:endParaRPr b="1" sz="2800">
              <a:solidFill>
                <a:srgbClr val="000000"/>
              </a:solidFill>
              <a:latin typeface="Montserrat"/>
              <a:ea typeface="Montserrat"/>
              <a:cs typeface="Montserrat"/>
              <a:sym typeface="Montserrat"/>
            </a:endParaRPr>
          </a:p>
        </p:txBody>
      </p:sp>
      <p:sp>
        <p:nvSpPr>
          <p:cNvPr id="89" name="Shape 89"/>
          <p:cNvSpPr/>
          <p:nvPr/>
        </p:nvSpPr>
        <p:spPr>
          <a:xfrm>
            <a:off x="2657474" y="2798440"/>
            <a:ext cx="12344400" cy="5816977"/>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sz="3600">
              <a:solidFill>
                <a:schemeClr val="dk1"/>
              </a:solidFill>
              <a:latin typeface="Lato Light"/>
              <a:ea typeface="Lato Light"/>
              <a:cs typeface="Lato Light"/>
              <a:sym typeface="Lato Light"/>
            </a:endParaRPr>
          </a:p>
          <a:p>
            <a:pPr indent="-571500" lvl="1" marL="1485717"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Introduction / contexte</a:t>
            </a:r>
            <a:endParaRPr/>
          </a:p>
          <a:p>
            <a:pPr indent="-571500" lvl="1" marL="1485717"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Découverte du brief + prépa question clients</a:t>
            </a:r>
            <a:endParaRPr/>
          </a:p>
          <a:p>
            <a:pPr indent="-571500" lvl="1" marL="1485717"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RDV client</a:t>
            </a:r>
            <a:endParaRPr/>
          </a:p>
          <a:p>
            <a:pPr indent="-571500" lvl="1" marL="1485717"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Mise en place d’un planning</a:t>
            </a:r>
            <a:endParaRPr/>
          </a:p>
          <a:p>
            <a:pPr indent="-571500" lvl="1" marL="1485717"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(Benchmark inspi et concurrentiel) </a:t>
            </a:r>
            <a:endParaRPr/>
          </a:p>
          <a:p>
            <a:pPr indent="-571500" lvl="1" marL="1485717"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Pour moi ça ne va pas la</a:t>
            </a:r>
            <a:endParaRPr/>
          </a:p>
          <a:p>
            <a:pPr indent="-571500" lvl="1" marL="1485717"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Montserrat Light"/>
                <a:ea typeface="Montserrat Light"/>
                <a:cs typeface="Montserrat Light"/>
                <a:sym typeface="Montserrat Light"/>
              </a:rPr>
              <a:t>Conclusion</a:t>
            </a:r>
            <a:endParaRPr/>
          </a:p>
        </p:txBody>
      </p:sp>
      <p:sp>
        <p:nvSpPr>
          <p:cNvPr id="90" name="Shape 90"/>
          <p:cNvSpPr/>
          <p:nvPr/>
        </p:nvSpPr>
        <p:spPr>
          <a:xfrm>
            <a:off x="24761825" y="11255834"/>
            <a:ext cx="499676" cy="341314"/>
          </a:xfrm>
          <a:custGeom>
            <a:pathLst>
              <a:path extrusionOk="0" h="120000" w="120000">
                <a:moveTo>
                  <a:pt x="79027" y="0"/>
                </a:moveTo>
                <a:lnTo>
                  <a:pt x="75361" y="5372"/>
                </a:lnTo>
                <a:lnTo>
                  <a:pt x="109988" y="56066"/>
                </a:lnTo>
                <a:lnTo>
                  <a:pt x="0" y="56066"/>
                </a:lnTo>
                <a:lnTo>
                  <a:pt x="0" y="63661"/>
                </a:lnTo>
                <a:lnTo>
                  <a:pt x="110177" y="63661"/>
                </a:lnTo>
                <a:lnTo>
                  <a:pt x="75361" y="114627"/>
                </a:lnTo>
                <a:lnTo>
                  <a:pt x="79027" y="120000"/>
                </a:lnTo>
                <a:lnTo>
                  <a:pt x="120000" y="60022"/>
                </a:lnTo>
                <a:lnTo>
                  <a:pt x="79027" y="0"/>
                </a:lnTo>
                <a:close/>
              </a:path>
            </a:pathLst>
          </a:custGeom>
          <a:solidFill>
            <a:schemeClr val="lt1"/>
          </a:solidFill>
          <a:ln>
            <a:noFill/>
          </a:ln>
        </p:spPr>
        <p:txBody>
          <a:bodyPr anchorCtr="0" anchor="ctr" bIns="0" lIns="0" rIns="0" wrap="square" tIns="0">
            <a:noAutofit/>
          </a:bodyPr>
          <a:lstStyle/>
          <a:p>
            <a:pPr indent="0" lvl="0" marL="0" marR="0" rtl="0" algn="l">
              <a:spcBef>
                <a:spcPts val="0"/>
              </a:spcBef>
              <a:spcAft>
                <a:spcPts val="0"/>
              </a:spcAft>
              <a:buNone/>
            </a:pPr>
            <a:r>
              <a:t/>
            </a:r>
            <a:endParaRPr sz="3600">
              <a:solidFill>
                <a:schemeClr val="dk2"/>
              </a:solidFill>
              <a:latin typeface="Lato Light"/>
              <a:ea typeface="Lato Light"/>
              <a:cs typeface="Lato Light"/>
              <a:sym typeface="Lato Light"/>
            </a:endParaRPr>
          </a:p>
        </p:txBody>
      </p:sp>
      <p:sp>
        <p:nvSpPr>
          <p:cNvPr id="91" name="Shape 91"/>
          <p:cNvSpPr/>
          <p:nvPr/>
        </p:nvSpPr>
        <p:spPr>
          <a:xfrm>
            <a:off x="3613062" y="1457401"/>
            <a:ext cx="4618800" cy="160524"/>
          </a:xfrm>
          <a:prstGeom prst="rect">
            <a:avLst/>
          </a:prstGeom>
          <a:solidFill>
            <a:schemeClr val="accent3"/>
          </a:solidFill>
          <a:ln>
            <a:noFill/>
          </a:ln>
        </p:spPr>
        <p:txBody>
          <a:bodyPr anchorCtr="0" anchor="ctr" bIns="38100" lIns="38100" rIns="38100" wrap="square" tIns="38100">
            <a:noAutofit/>
          </a:bodyPr>
          <a:lstStyle/>
          <a:p>
            <a:pPr indent="0" lvl="0" marL="0" marR="0" rtl="0" algn="l">
              <a:lnSpc>
                <a:spcPct val="100000"/>
              </a:lnSpc>
              <a:spcBef>
                <a:spcPts val="0"/>
              </a:spcBef>
              <a:spcAft>
                <a:spcPts val="0"/>
              </a:spcAft>
              <a:buClr>
                <a:schemeClr val="dk1"/>
              </a:buClr>
              <a:buSzPts val="2000"/>
              <a:buFont typeface="Lato Light"/>
              <a:buNone/>
            </a:pPr>
            <a:r>
              <a:t/>
            </a:r>
            <a:endParaRPr b="0" i="0" sz="2000" u="none" cap="none" strike="noStrike">
              <a:solidFill>
                <a:srgbClr val="74808C"/>
              </a:solidFill>
              <a:latin typeface="Poppins"/>
              <a:ea typeface="Poppins"/>
              <a:cs typeface="Poppins"/>
              <a:sym typeface="Poppins"/>
            </a:endParaRPr>
          </a:p>
        </p:txBody>
      </p:sp>
      <p:sp>
        <p:nvSpPr>
          <p:cNvPr id="92" name="Shape 92"/>
          <p:cNvSpPr/>
          <p:nvPr>
            <p:ph idx="5" type="pic"/>
          </p:nvPr>
        </p:nvSpPr>
        <p:spPr>
          <a:xfrm>
            <a:off x="12491036" y="1457401"/>
            <a:ext cx="11017250" cy="11522075"/>
          </a:xfrm>
          <a:prstGeom prst="rect">
            <a:avLst/>
          </a:prstGeom>
          <a:solidFill>
            <a:schemeClr val="accent1"/>
          </a:solidFill>
          <a:ln>
            <a:noFill/>
          </a:ln>
        </p:spPr>
        <p:txBody>
          <a:bodyPr anchorCtr="0" anchor="t" bIns="91425" lIns="91425" rIns="91425" wrap="square" tIns="91425">
            <a:noAutofit/>
          </a:bodyPr>
          <a:lstStyle/>
          <a:p>
            <a:pPr indent="0" lvl="0" marL="0">
              <a:spcBef>
                <a:spcPts val="20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pic>
        <p:nvPicPr>
          <p:cNvPr id="473" name="Shape 473"/>
          <p:cNvPicPr preferRelativeResize="0"/>
          <p:nvPr>
            <p:ph idx="2" type="pic"/>
          </p:nvPr>
        </p:nvPicPr>
        <p:blipFill rotWithShape="1">
          <a:blip r:embed="rId3">
            <a:alphaModFix/>
          </a:blip>
          <a:srcRect b="7796" l="0" r="0" t="7796"/>
          <a:stretch/>
        </p:blipFill>
        <p:spPr>
          <a:xfrm>
            <a:off x="-73" y="5255"/>
            <a:ext cx="12188860" cy="6858000"/>
          </a:xfrm>
          <a:prstGeom prst="rect">
            <a:avLst/>
          </a:prstGeom>
          <a:solidFill>
            <a:srgbClr val="F2F2F2"/>
          </a:solidFill>
          <a:ln>
            <a:noFill/>
          </a:ln>
        </p:spPr>
      </p:pic>
      <p:pic>
        <p:nvPicPr>
          <p:cNvPr id="474" name="Shape 474"/>
          <p:cNvPicPr preferRelativeResize="0"/>
          <p:nvPr>
            <p:ph idx="3" type="pic"/>
          </p:nvPr>
        </p:nvPicPr>
        <p:blipFill rotWithShape="1">
          <a:blip r:embed="rId4">
            <a:alphaModFix/>
          </a:blip>
          <a:srcRect b="15644" l="0" r="0" t="-65"/>
          <a:stretch/>
        </p:blipFill>
        <p:spPr>
          <a:xfrm>
            <a:off x="12166952" y="6863255"/>
            <a:ext cx="12188860" cy="6858000"/>
          </a:xfrm>
          <a:prstGeom prst="rect">
            <a:avLst/>
          </a:prstGeom>
          <a:solidFill>
            <a:srgbClr val="F2F2F2"/>
          </a:solidFill>
          <a:ln>
            <a:noFill/>
          </a:ln>
        </p:spPr>
      </p:pic>
      <p:sp>
        <p:nvSpPr>
          <p:cNvPr id="475" name="Shape 475"/>
          <p:cNvSpPr txBox="1"/>
          <p:nvPr/>
        </p:nvSpPr>
        <p:spPr>
          <a:xfrm>
            <a:off x="12597290" y="1735363"/>
            <a:ext cx="11397037" cy="144655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8800">
                <a:solidFill>
                  <a:schemeClr val="dk2"/>
                </a:solidFill>
                <a:latin typeface="Montserrat"/>
                <a:ea typeface="Montserrat"/>
                <a:cs typeface="Montserrat"/>
                <a:sym typeface="Montserrat"/>
              </a:rPr>
              <a:t>Slide photo et texte</a:t>
            </a:r>
            <a:endParaRPr b="1" sz="8800">
              <a:solidFill>
                <a:schemeClr val="dk2"/>
              </a:solidFill>
              <a:latin typeface="Montserrat"/>
              <a:ea typeface="Montserrat"/>
              <a:cs typeface="Montserrat"/>
              <a:sym typeface="Montserrat"/>
            </a:endParaRPr>
          </a:p>
        </p:txBody>
      </p:sp>
      <p:sp>
        <p:nvSpPr>
          <p:cNvPr id="476" name="Shape 476"/>
          <p:cNvSpPr txBox="1"/>
          <p:nvPr/>
        </p:nvSpPr>
        <p:spPr>
          <a:xfrm>
            <a:off x="15202277" y="1141435"/>
            <a:ext cx="6187061" cy="461665"/>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2400">
                <a:solidFill>
                  <a:schemeClr val="dk2"/>
                </a:solidFill>
                <a:latin typeface="Montserrat Medium"/>
                <a:ea typeface="Montserrat Medium"/>
                <a:cs typeface="Montserrat Medium"/>
                <a:sym typeface="Montserrat Medium"/>
              </a:rPr>
              <a:t>OBSERVATION</a:t>
            </a:r>
            <a:endParaRPr/>
          </a:p>
        </p:txBody>
      </p:sp>
      <p:sp>
        <p:nvSpPr>
          <p:cNvPr id="477" name="Shape 477"/>
          <p:cNvSpPr txBox="1"/>
          <p:nvPr/>
        </p:nvSpPr>
        <p:spPr>
          <a:xfrm>
            <a:off x="14764842" y="3247066"/>
            <a:ext cx="7061930" cy="1137876"/>
          </a:xfrm>
          <a:prstGeom prst="rect">
            <a:avLst/>
          </a:prstGeom>
          <a:noFill/>
          <a:ln>
            <a:noFill/>
          </a:ln>
        </p:spPr>
        <p:txBody>
          <a:bodyPr anchorCtr="0" anchor="t" bIns="45700" lIns="91425" rIns="91425" wrap="square" tIns="45700">
            <a:noAutofit/>
          </a:bodyPr>
          <a:lstStyle/>
          <a:p>
            <a:pPr indent="0" lvl="0" marL="0" marR="0" rtl="0" algn="ctr">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Entrepreneurial activities differ substantially depending on the type of organization</a:t>
            </a:r>
            <a:endParaRPr/>
          </a:p>
        </p:txBody>
      </p:sp>
      <p:sp>
        <p:nvSpPr>
          <p:cNvPr id="478" name="Shape 478"/>
          <p:cNvSpPr txBox="1"/>
          <p:nvPr/>
        </p:nvSpPr>
        <p:spPr>
          <a:xfrm>
            <a:off x="20967081" y="4955649"/>
            <a:ext cx="184731" cy="646331"/>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sz="3600">
              <a:solidFill>
                <a:schemeClr val="dk1"/>
              </a:solidFill>
              <a:latin typeface="Lato Light"/>
              <a:ea typeface="Lato Light"/>
              <a:cs typeface="Lato Light"/>
              <a:sym typeface="Lato Light"/>
            </a:endParaRPr>
          </a:p>
        </p:txBody>
      </p:sp>
      <p:sp>
        <p:nvSpPr>
          <p:cNvPr id="479" name="Shape 479"/>
          <p:cNvSpPr txBox="1"/>
          <p:nvPr/>
        </p:nvSpPr>
        <p:spPr>
          <a:xfrm>
            <a:off x="389522" y="9033596"/>
            <a:ext cx="11397037" cy="144655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8800">
                <a:solidFill>
                  <a:schemeClr val="dk2"/>
                </a:solidFill>
                <a:latin typeface="Montserrat"/>
                <a:ea typeface="Montserrat"/>
                <a:cs typeface="Montserrat"/>
                <a:sym typeface="Montserrat"/>
              </a:rPr>
              <a:t>Slide photo et texte</a:t>
            </a:r>
            <a:endParaRPr b="1" sz="8800">
              <a:solidFill>
                <a:schemeClr val="dk2"/>
              </a:solidFill>
              <a:latin typeface="Montserrat"/>
              <a:ea typeface="Montserrat"/>
              <a:cs typeface="Montserrat"/>
              <a:sym typeface="Montserrat"/>
            </a:endParaRPr>
          </a:p>
        </p:txBody>
      </p:sp>
      <p:sp>
        <p:nvSpPr>
          <p:cNvPr id="480" name="Shape 480"/>
          <p:cNvSpPr txBox="1"/>
          <p:nvPr/>
        </p:nvSpPr>
        <p:spPr>
          <a:xfrm>
            <a:off x="2994509" y="8439668"/>
            <a:ext cx="6187061" cy="461665"/>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lang="en-US" sz="2400">
                <a:solidFill>
                  <a:schemeClr val="dk2"/>
                </a:solidFill>
                <a:latin typeface="Montserrat Medium"/>
                <a:ea typeface="Montserrat Medium"/>
                <a:cs typeface="Montserrat Medium"/>
                <a:sym typeface="Montserrat Medium"/>
              </a:rPr>
              <a:t>OBSERVATION</a:t>
            </a:r>
            <a:endParaRPr/>
          </a:p>
        </p:txBody>
      </p:sp>
      <p:sp>
        <p:nvSpPr>
          <p:cNvPr id="481" name="Shape 481"/>
          <p:cNvSpPr txBox="1"/>
          <p:nvPr/>
        </p:nvSpPr>
        <p:spPr>
          <a:xfrm>
            <a:off x="2557074" y="10545299"/>
            <a:ext cx="7061930" cy="1137876"/>
          </a:xfrm>
          <a:prstGeom prst="rect">
            <a:avLst/>
          </a:prstGeom>
          <a:noFill/>
          <a:ln>
            <a:noFill/>
          </a:ln>
        </p:spPr>
        <p:txBody>
          <a:bodyPr anchorCtr="0" anchor="t" bIns="45700" lIns="91425" rIns="91425" wrap="square" tIns="45700">
            <a:noAutofit/>
          </a:bodyPr>
          <a:lstStyle/>
          <a:p>
            <a:pPr indent="0" lvl="0" marL="0" marR="0" rtl="0" algn="ctr">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Entrepreneurial activities differ substantially depending on the type of organization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pic>
        <p:nvPicPr>
          <p:cNvPr descr="iPhone6_mockup_front_white.png" id="487" name="Shape 487"/>
          <p:cNvPicPr preferRelativeResize="0"/>
          <p:nvPr/>
        </p:nvPicPr>
        <p:blipFill rotWithShape="1">
          <a:blip r:embed="rId3">
            <a:alphaModFix/>
          </a:blip>
          <a:srcRect b="0" l="0" r="0" t="0"/>
          <a:stretch/>
        </p:blipFill>
        <p:spPr>
          <a:xfrm>
            <a:off x="2297212" y="0"/>
            <a:ext cx="8311896" cy="13104396"/>
          </a:xfrm>
          <a:prstGeom prst="rect">
            <a:avLst/>
          </a:prstGeom>
          <a:noFill/>
          <a:ln>
            <a:noFill/>
          </a:ln>
        </p:spPr>
      </p:pic>
      <p:sp>
        <p:nvSpPr>
          <p:cNvPr id="488" name="Shape 488"/>
          <p:cNvSpPr/>
          <p:nvPr/>
        </p:nvSpPr>
        <p:spPr>
          <a:xfrm>
            <a:off x="11880084" y="7533421"/>
            <a:ext cx="1184009" cy="753461"/>
          </a:xfrm>
          <a:custGeom>
            <a:pathLst>
              <a:path extrusionOk="0" h="120000" w="120000">
                <a:moveTo>
                  <a:pt x="114544" y="92255"/>
                </a:moveTo>
                <a:lnTo>
                  <a:pt x="92727" y="78544"/>
                </a:lnTo>
                <a:lnTo>
                  <a:pt x="92727" y="41455"/>
                </a:lnTo>
                <a:lnTo>
                  <a:pt x="114544" y="27744"/>
                </a:lnTo>
                <a:cubicBezTo>
                  <a:pt x="114544" y="27744"/>
                  <a:pt x="114544" y="92255"/>
                  <a:pt x="114544" y="92255"/>
                </a:cubicBezTo>
                <a:close/>
                <a:moveTo>
                  <a:pt x="117272" y="17144"/>
                </a:moveTo>
                <a:cubicBezTo>
                  <a:pt x="116833" y="17144"/>
                  <a:pt x="116433" y="17344"/>
                  <a:pt x="116066" y="17633"/>
                </a:cubicBezTo>
                <a:lnTo>
                  <a:pt x="116055" y="17594"/>
                </a:lnTo>
                <a:lnTo>
                  <a:pt x="88988" y="34605"/>
                </a:lnTo>
                <a:cubicBezTo>
                  <a:pt x="88961" y="34627"/>
                  <a:pt x="88933" y="34638"/>
                  <a:pt x="88905" y="34661"/>
                </a:cubicBezTo>
                <a:lnTo>
                  <a:pt x="88777" y="34733"/>
                </a:lnTo>
                <a:lnTo>
                  <a:pt x="88794" y="34777"/>
                </a:lnTo>
                <a:cubicBezTo>
                  <a:pt x="87900" y="35483"/>
                  <a:pt x="87272" y="36894"/>
                  <a:pt x="87272" y="38572"/>
                </a:cubicBezTo>
                <a:lnTo>
                  <a:pt x="87272" y="81427"/>
                </a:lnTo>
                <a:cubicBezTo>
                  <a:pt x="87272" y="83105"/>
                  <a:pt x="87900" y="84516"/>
                  <a:pt x="88794" y="85222"/>
                </a:cubicBezTo>
                <a:lnTo>
                  <a:pt x="88777" y="85261"/>
                </a:lnTo>
                <a:lnTo>
                  <a:pt x="88900" y="85333"/>
                </a:lnTo>
                <a:cubicBezTo>
                  <a:pt x="88933" y="85361"/>
                  <a:pt x="88961" y="85377"/>
                  <a:pt x="88988" y="85394"/>
                </a:cubicBez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1"/>
                  <a:pt x="118777" y="17144"/>
                  <a:pt x="117272" y="17144"/>
                </a:cubicBezTo>
                <a:moveTo>
                  <a:pt x="76361" y="102855"/>
                </a:moveTo>
                <a:cubicBezTo>
                  <a:pt x="76361" y="107594"/>
                  <a:pt x="73922" y="111427"/>
                  <a:pt x="70911" y="111427"/>
                </a:cubicBezTo>
                <a:lnTo>
                  <a:pt x="10911" y="111427"/>
                </a:lnTo>
                <a:cubicBezTo>
                  <a:pt x="7900" y="111427"/>
                  <a:pt x="5455" y="107594"/>
                  <a:pt x="5455" y="102855"/>
                </a:cubicBezTo>
                <a:lnTo>
                  <a:pt x="5455" y="17144"/>
                </a:lnTo>
                <a:cubicBezTo>
                  <a:pt x="5455" y="12405"/>
                  <a:pt x="7900" y="8572"/>
                  <a:pt x="10911" y="8572"/>
                </a:cubicBezTo>
                <a:lnTo>
                  <a:pt x="70911" y="8572"/>
                </a:lnTo>
                <a:cubicBezTo>
                  <a:pt x="73922" y="8572"/>
                  <a:pt x="76361" y="12405"/>
                  <a:pt x="76361" y="17144"/>
                </a:cubicBezTo>
                <a:cubicBezTo>
                  <a:pt x="76361" y="17144"/>
                  <a:pt x="76361" y="102855"/>
                  <a:pt x="76361" y="102855"/>
                </a:cubicBezTo>
                <a:close/>
                <a:moveTo>
                  <a:pt x="70911" y="0"/>
                </a:moveTo>
                <a:lnTo>
                  <a:pt x="10911" y="0"/>
                </a:lnTo>
                <a:cubicBezTo>
                  <a:pt x="4883" y="0"/>
                  <a:pt x="0" y="7677"/>
                  <a:pt x="0" y="17144"/>
                </a:cubicBezTo>
                <a:lnTo>
                  <a:pt x="0" y="102855"/>
                </a:lnTo>
                <a:cubicBezTo>
                  <a:pt x="0" y="112327"/>
                  <a:pt x="4883" y="120000"/>
                  <a:pt x="10911" y="120000"/>
                </a:cubicBezTo>
                <a:lnTo>
                  <a:pt x="70911" y="120000"/>
                </a:lnTo>
                <a:cubicBezTo>
                  <a:pt x="76933" y="120000"/>
                  <a:pt x="81816" y="112327"/>
                  <a:pt x="81816" y="102855"/>
                </a:cubicBezTo>
                <a:lnTo>
                  <a:pt x="81816" y="17144"/>
                </a:lnTo>
                <a:cubicBezTo>
                  <a:pt x="81816" y="7677"/>
                  <a:pt x="76933" y="0"/>
                  <a:pt x="70911" y="0"/>
                </a:cubicBezTo>
              </a:path>
            </a:pathLst>
          </a:custGeom>
          <a:solidFill>
            <a:srgbClr val="53585F"/>
          </a:solidFill>
          <a:ln>
            <a:noFill/>
          </a:ln>
        </p:spPr>
        <p:txBody>
          <a:bodyPr anchorCtr="0" anchor="ctr" bIns="38075" lIns="38075"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
        <p:nvSpPr>
          <p:cNvPr id="489" name="Shape 489"/>
          <p:cNvSpPr txBox="1"/>
          <p:nvPr/>
        </p:nvSpPr>
        <p:spPr>
          <a:xfrm>
            <a:off x="13786103" y="7589766"/>
            <a:ext cx="7878637" cy="124649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500">
                <a:solidFill>
                  <a:schemeClr val="dk1"/>
                </a:solidFill>
                <a:latin typeface="Montserrat Thin"/>
                <a:ea typeface="Montserrat Thin"/>
                <a:cs typeface="Montserrat Thin"/>
                <a:sym typeface="Montserrat Thin"/>
              </a:rPr>
              <a:t>Entrepreneurial activities differ substantially depending on the type of organization and creativity involved. </a:t>
            </a:r>
            <a:endParaRPr/>
          </a:p>
        </p:txBody>
      </p:sp>
      <p:sp>
        <p:nvSpPr>
          <p:cNvPr id="490" name="Shape 490"/>
          <p:cNvSpPr/>
          <p:nvPr/>
        </p:nvSpPr>
        <p:spPr>
          <a:xfrm>
            <a:off x="13786103" y="7071756"/>
            <a:ext cx="4594528"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400">
                <a:solidFill>
                  <a:schemeClr val="dk2"/>
                </a:solidFill>
                <a:latin typeface="Montserrat"/>
                <a:ea typeface="Montserrat"/>
                <a:cs typeface="Montserrat"/>
                <a:sym typeface="Montserrat"/>
              </a:rPr>
              <a:t>PHOTOSHOP SKILLS</a:t>
            </a:r>
            <a:endParaRPr/>
          </a:p>
        </p:txBody>
      </p:sp>
      <p:sp>
        <p:nvSpPr>
          <p:cNvPr id="491" name="Shape 491"/>
          <p:cNvSpPr txBox="1"/>
          <p:nvPr/>
        </p:nvSpPr>
        <p:spPr>
          <a:xfrm>
            <a:off x="20895695" y="8653796"/>
            <a:ext cx="1538090" cy="620682"/>
          </a:xfrm>
          <a:prstGeom prst="rect">
            <a:avLst/>
          </a:prstGeom>
          <a:noFill/>
          <a:ln>
            <a:noFill/>
          </a:ln>
        </p:spPr>
        <p:txBody>
          <a:bodyPr anchorCtr="0" anchor="t" bIns="91400" lIns="182825" rIns="182825" wrap="square" tIns="91400">
            <a:noAutofit/>
          </a:bodyPr>
          <a:lstStyle/>
          <a:p>
            <a:pPr indent="0" lvl="0" marL="0" marR="0" rtl="0" algn="r">
              <a:lnSpc>
                <a:spcPct val="106218"/>
              </a:lnSpc>
              <a:spcBef>
                <a:spcPts val="0"/>
              </a:spcBef>
              <a:spcAft>
                <a:spcPts val="0"/>
              </a:spcAft>
              <a:buNone/>
            </a:pPr>
            <a:r>
              <a:rPr lang="en-US" sz="3200">
                <a:solidFill>
                  <a:schemeClr val="dk1"/>
                </a:solidFill>
                <a:latin typeface="Montserrat ExtraLight"/>
                <a:ea typeface="Montserrat ExtraLight"/>
                <a:cs typeface="Montserrat ExtraLight"/>
                <a:sym typeface="Montserrat ExtraLight"/>
              </a:rPr>
              <a:t>95%</a:t>
            </a:r>
            <a:endParaRPr/>
          </a:p>
        </p:txBody>
      </p:sp>
      <p:grpSp>
        <p:nvGrpSpPr>
          <p:cNvPr id="492" name="Shape 492"/>
          <p:cNvGrpSpPr/>
          <p:nvPr/>
        </p:nvGrpSpPr>
        <p:grpSpPr>
          <a:xfrm>
            <a:off x="13754835" y="8898892"/>
            <a:ext cx="6856718" cy="216943"/>
            <a:chOff x="1948686" y="5692382"/>
            <a:chExt cx="9219528" cy="182880"/>
          </a:xfrm>
        </p:grpSpPr>
        <p:sp>
          <p:nvSpPr>
            <p:cNvPr id="493" name="Shape 493"/>
            <p:cNvSpPr/>
            <p:nvPr/>
          </p:nvSpPr>
          <p:spPr>
            <a:xfrm>
              <a:off x="1948686" y="5745735"/>
              <a:ext cx="8575038" cy="71485"/>
            </a:xfrm>
            <a:prstGeom prst="rect">
              <a:avLst/>
            </a:prstGeom>
            <a:solidFill>
              <a:schemeClr val="accent1"/>
            </a:solidFill>
            <a:ln>
              <a:noFill/>
            </a:ln>
          </p:spPr>
          <p:txBody>
            <a:bodyPr anchorCtr="0" anchor="ctr" bIns="91400" lIns="182825" rIns="182825" wrap="square" tIns="91400">
              <a:noAutofit/>
            </a:bodyPr>
            <a:lstStyle/>
            <a:p>
              <a:pPr indent="0" lvl="0" marL="0" marR="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
          <p:nvSpPr>
            <p:cNvPr id="494" name="Shape 494"/>
            <p:cNvSpPr/>
            <p:nvPr/>
          </p:nvSpPr>
          <p:spPr>
            <a:xfrm>
              <a:off x="1948690" y="5742968"/>
              <a:ext cx="9219524" cy="64008"/>
            </a:xfrm>
            <a:prstGeom prst="rect">
              <a:avLst/>
            </a:prstGeom>
            <a:solidFill>
              <a:schemeClr val="dk1">
                <a:alpha val="20000"/>
              </a:schemeClr>
            </a:solidFill>
            <a:ln>
              <a:noFill/>
            </a:ln>
          </p:spPr>
          <p:txBody>
            <a:bodyPr anchorCtr="0" anchor="ctr" bIns="91400" lIns="182825" rIns="182825" wrap="square" tIns="91400">
              <a:noAutofit/>
            </a:bodyPr>
            <a:lstStyle/>
            <a:p>
              <a:pPr indent="0" lvl="0" marL="0" marR="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
          <p:nvSpPr>
            <p:cNvPr id="495" name="Shape 495"/>
            <p:cNvSpPr/>
            <p:nvPr/>
          </p:nvSpPr>
          <p:spPr>
            <a:xfrm>
              <a:off x="8142159" y="5692382"/>
              <a:ext cx="295080" cy="182880"/>
            </a:xfrm>
            <a:prstGeom prst="ellipse">
              <a:avLst/>
            </a:prstGeom>
            <a:solidFill>
              <a:schemeClr val="lt2"/>
            </a:solidFill>
            <a:ln cap="flat" cmpd="sng" w="25400">
              <a:solidFill>
                <a:schemeClr val="dk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3600">
                <a:solidFill>
                  <a:schemeClr val="lt1"/>
                </a:solidFill>
                <a:latin typeface="Lato Light"/>
                <a:ea typeface="Lato Light"/>
                <a:cs typeface="Lato Light"/>
                <a:sym typeface="Lato Light"/>
              </a:endParaRPr>
            </a:p>
          </p:txBody>
        </p:sp>
      </p:grpSp>
      <p:sp>
        <p:nvSpPr>
          <p:cNvPr id="496" name="Shape 496"/>
          <p:cNvSpPr/>
          <p:nvPr/>
        </p:nvSpPr>
        <p:spPr>
          <a:xfrm>
            <a:off x="11913433" y="10085749"/>
            <a:ext cx="1150660" cy="836845"/>
          </a:xfrm>
          <a:custGeom>
            <a:pathLst>
              <a:path extrusionOk="0" h="120000" w="12000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rgbClr val="53585F"/>
          </a:solidFill>
          <a:ln>
            <a:noFill/>
          </a:ln>
        </p:spPr>
        <p:txBody>
          <a:bodyPr anchorCtr="0" anchor="ctr" bIns="38075" lIns="38075"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
        <p:nvSpPr>
          <p:cNvPr id="497" name="Shape 497"/>
          <p:cNvSpPr txBox="1"/>
          <p:nvPr/>
        </p:nvSpPr>
        <p:spPr>
          <a:xfrm>
            <a:off x="13786103" y="10314845"/>
            <a:ext cx="7878637" cy="124649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500">
                <a:solidFill>
                  <a:schemeClr val="dk1"/>
                </a:solidFill>
                <a:latin typeface="Montserrat Thin"/>
                <a:ea typeface="Montserrat Thin"/>
                <a:cs typeface="Montserrat Thin"/>
                <a:sym typeface="Montserrat Thin"/>
              </a:rPr>
              <a:t>Entrepreneurial activities differ substantially depending on the type of organization and creativity involved. </a:t>
            </a:r>
            <a:endParaRPr/>
          </a:p>
        </p:txBody>
      </p:sp>
      <p:sp>
        <p:nvSpPr>
          <p:cNvPr id="498" name="Shape 498"/>
          <p:cNvSpPr/>
          <p:nvPr/>
        </p:nvSpPr>
        <p:spPr>
          <a:xfrm>
            <a:off x="13786103" y="9796835"/>
            <a:ext cx="4594528"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400">
                <a:solidFill>
                  <a:schemeClr val="dk2"/>
                </a:solidFill>
                <a:latin typeface="Montserrat"/>
                <a:ea typeface="Montserrat"/>
                <a:cs typeface="Montserrat"/>
                <a:sym typeface="Montserrat"/>
              </a:rPr>
              <a:t>PHOTOSHOP SKILLS</a:t>
            </a:r>
            <a:endParaRPr/>
          </a:p>
        </p:txBody>
      </p:sp>
      <p:sp>
        <p:nvSpPr>
          <p:cNvPr id="499" name="Shape 499"/>
          <p:cNvSpPr txBox="1"/>
          <p:nvPr/>
        </p:nvSpPr>
        <p:spPr>
          <a:xfrm>
            <a:off x="20895695" y="11378875"/>
            <a:ext cx="1538090" cy="620682"/>
          </a:xfrm>
          <a:prstGeom prst="rect">
            <a:avLst/>
          </a:prstGeom>
          <a:noFill/>
          <a:ln>
            <a:noFill/>
          </a:ln>
        </p:spPr>
        <p:txBody>
          <a:bodyPr anchorCtr="0" anchor="t" bIns="91400" lIns="182825" rIns="182825" wrap="square" tIns="91400">
            <a:noAutofit/>
          </a:bodyPr>
          <a:lstStyle/>
          <a:p>
            <a:pPr indent="0" lvl="0" marL="0" marR="0" rtl="0" algn="r">
              <a:lnSpc>
                <a:spcPct val="106218"/>
              </a:lnSpc>
              <a:spcBef>
                <a:spcPts val="0"/>
              </a:spcBef>
              <a:spcAft>
                <a:spcPts val="0"/>
              </a:spcAft>
              <a:buNone/>
            </a:pPr>
            <a:r>
              <a:rPr lang="en-US" sz="3200">
                <a:solidFill>
                  <a:schemeClr val="dk1"/>
                </a:solidFill>
                <a:latin typeface="Montserrat ExtraLight"/>
                <a:ea typeface="Montserrat ExtraLight"/>
                <a:cs typeface="Montserrat ExtraLight"/>
                <a:sym typeface="Montserrat ExtraLight"/>
              </a:rPr>
              <a:t>95%</a:t>
            </a:r>
            <a:endParaRPr/>
          </a:p>
        </p:txBody>
      </p:sp>
      <p:grpSp>
        <p:nvGrpSpPr>
          <p:cNvPr id="500" name="Shape 500"/>
          <p:cNvGrpSpPr/>
          <p:nvPr/>
        </p:nvGrpSpPr>
        <p:grpSpPr>
          <a:xfrm>
            <a:off x="13754835" y="11623971"/>
            <a:ext cx="6856718" cy="216943"/>
            <a:chOff x="1948686" y="5692382"/>
            <a:chExt cx="9219528" cy="182880"/>
          </a:xfrm>
        </p:grpSpPr>
        <p:sp>
          <p:nvSpPr>
            <p:cNvPr id="501" name="Shape 501"/>
            <p:cNvSpPr/>
            <p:nvPr/>
          </p:nvSpPr>
          <p:spPr>
            <a:xfrm>
              <a:off x="1948686" y="5745735"/>
              <a:ext cx="8575038" cy="71485"/>
            </a:xfrm>
            <a:prstGeom prst="rect">
              <a:avLst/>
            </a:prstGeom>
            <a:solidFill>
              <a:schemeClr val="accent1"/>
            </a:solidFill>
            <a:ln>
              <a:noFill/>
            </a:ln>
          </p:spPr>
          <p:txBody>
            <a:bodyPr anchorCtr="0" anchor="ctr" bIns="91400" lIns="182825" rIns="182825" wrap="square" tIns="91400">
              <a:noAutofit/>
            </a:bodyPr>
            <a:lstStyle/>
            <a:p>
              <a:pPr indent="0" lvl="0" marL="0" marR="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
          <p:nvSpPr>
            <p:cNvPr id="502" name="Shape 502"/>
            <p:cNvSpPr/>
            <p:nvPr/>
          </p:nvSpPr>
          <p:spPr>
            <a:xfrm>
              <a:off x="1948690" y="5742968"/>
              <a:ext cx="9219524" cy="64008"/>
            </a:xfrm>
            <a:prstGeom prst="rect">
              <a:avLst/>
            </a:prstGeom>
            <a:solidFill>
              <a:schemeClr val="dk1">
                <a:alpha val="20000"/>
              </a:schemeClr>
            </a:solidFill>
            <a:ln>
              <a:noFill/>
            </a:ln>
          </p:spPr>
          <p:txBody>
            <a:bodyPr anchorCtr="0" anchor="ctr" bIns="91400" lIns="182825" rIns="182825" wrap="square" tIns="91400">
              <a:noAutofit/>
            </a:bodyPr>
            <a:lstStyle/>
            <a:p>
              <a:pPr indent="0" lvl="0" marL="0" marR="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
          <p:nvSpPr>
            <p:cNvPr id="503" name="Shape 503"/>
            <p:cNvSpPr/>
            <p:nvPr/>
          </p:nvSpPr>
          <p:spPr>
            <a:xfrm>
              <a:off x="10408163" y="5692382"/>
              <a:ext cx="295080" cy="182880"/>
            </a:xfrm>
            <a:prstGeom prst="ellipse">
              <a:avLst/>
            </a:prstGeom>
            <a:solidFill>
              <a:schemeClr val="lt2"/>
            </a:solidFill>
            <a:ln cap="flat" cmpd="sng" w="25400">
              <a:solidFill>
                <a:schemeClr val="dk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3600">
                <a:solidFill>
                  <a:schemeClr val="lt1"/>
                </a:solidFill>
                <a:latin typeface="Lato Light"/>
                <a:ea typeface="Lato Light"/>
                <a:cs typeface="Lato Light"/>
                <a:sym typeface="Lato Light"/>
              </a:endParaRPr>
            </a:p>
          </p:txBody>
        </p:sp>
      </p:grpSp>
      <p:sp>
        <p:nvSpPr>
          <p:cNvPr id="504" name="Shape 504"/>
          <p:cNvSpPr txBox="1"/>
          <p:nvPr/>
        </p:nvSpPr>
        <p:spPr>
          <a:xfrm>
            <a:off x="11951157" y="1850786"/>
            <a:ext cx="11584613" cy="433965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13800">
                <a:solidFill>
                  <a:schemeClr val="dk2"/>
                </a:solidFill>
                <a:latin typeface="Montserrat"/>
                <a:ea typeface="Montserrat"/>
                <a:cs typeface="Montserrat"/>
                <a:sym typeface="Montserrat"/>
              </a:rPr>
              <a:t>iPhone App</a:t>
            </a:r>
            <a:endParaRPr/>
          </a:p>
          <a:p>
            <a:pPr indent="0" lvl="0" marL="0" marR="0" rtl="0" algn="l">
              <a:spcBef>
                <a:spcPts val="0"/>
              </a:spcBef>
              <a:spcAft>
                <a:spcPts val="0"/>
              </a:spcAft>
              <a:buNone/>
            </a:pPr>
            <a:r>
              <a:rPr b="1" lang="en-US" sz="13800">
                <a:solidFill>
                  <a:schemeClr val="dk2"/>
                </a:solidFill>
                <a:latin typeface="Montserrat"/>
                <a:ea typeface="Montserrat"/>
                <a:cs typeface="Montserrat"/>
                <a:sym typeface="Montserrat"/>
              </a:rPr>
              <a:t>Slide</a:t>
            </a:r>
            <a:endParaRPr/>
          </a:p>
        </p:txBody>
      </p:sp>
      <p:sp>
        <p:nvSpPr>
          <p:cNvPr id="505" name="Shape 505"/>
          <p:cNvSpPr txBox="1"/>
          <p:nvPr/>
        </p:nvSpPr>
        <p:spPr>
          <a:xfrm>
            <a:off x="12077636" y="1426640"/>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sp>
        <p:nvSpPr>
          <p:cNvPr id="506" name="Shape 506"/>
          <p:cNvSpPr/>
          <p:nvPr>
            <p:ph idx="2" type="pic"/>
          </p:nvPr>
        </p:nvSpPr>
        <p:spPr>
          <a:xfrm>
            <a:off x="3886670" y="2066657"/>
            <a:ext cx="5018049" cy="8906256"/>
          </a:xfrm>
          <a:prstGeom prst="rect">
            <a:avLst/>
          </a:prstGeom>
          <a:solidFill>
            <a:srgbClr val="F2F2F2"/>
          </a:solidFill>
          <a:ln>
            <a:noFill/>
          </a:ln>
        </p:spPr>
        <p:txBody>
          <a:bodyPr anchorCtr="0" anchor="t" bIns="91425" lIns="91425" rIns="91425" wrap="square" tIns="91425">
            <a:noAutofit/>
          </a:bodyPr>
          <a:lstStyle/>
          <a:p>
            <a:pPr indent="0" lvl="0" marL="0">
              <a:spcBef>
                <a:spcPts val="20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pic>
        <p:nvPicPr>
          <p:cNvPr id="512" name="Shape 512"/>
          <p:cNvPicPr preferRelativeResize="0"/>
          <p:nvPr/>
        </p:nvPicPr>
        <p:blipFill rotWithShape="1">
          <a:blip r:embed="rId3">
            <a:alphaModFix/>
          </a:blip>
          <a:srcRect b="0" l="0" r="0" t="0"/>
          <a:stretch/>
        </p:blipFill>
        <p:spPr>
          <a:xfrm>
            <a:off x="13408025" y="2660411"/>
            <a:ext cx="14772260" cy="8822690"/>
          </a:xfrm>
          <a:prstGeom prst="rect">
            <a:avLst/>
          </a:prstGeom>
          <a:noFill/>
          <a:ln>
            <a:noFill/>
          </a:ln>
        </p:spPr>
      </p:pic>
      <p:sp>
        <p:nvSpPr>
          <p:cNvPr id="513" name="Shape 513"/>
          <p:cNvSpPr/>
          <p:nvPr/>
        </p:nvSpPr>
        <p:spPr>
          <a:xfrm>
            <a:off x="1987937" y="7533421"/>
            <a:ext cx="1184009" cy="753461"/>
          </a:xfrm>
          <a:custGeom>
            <a:pathLst>
              <a:path extrusionOk="0" h="120000" w="120000">
                <a:moveTo>
                  <a:pt x="114544" y="92255"/>
                </a:moveTo>
                <a:lnTo>
                  <a:pt x="92727" y="78544"/>
                </a:lnTo>
                <a:lnTo>
                  <a:pt x="92727" y="41455"/>
                </a:lnTo>
                <a:lnTo>
                  <a:pt x="114544" y="27744"/>
                </a:lnTo>
                <a:cubicBezTo>
                  <a:pt x="114544" y="27744"/>
                  <a:pt x="114544" y="92255"/>
                  <a:pt x="114544" y="92255"/>
                </a:cubicBezTo>
                <a:close/>
                <a:moveTo>
                  <a:pt x="117272" y="17144"/>
                </a:moveTo>
                <a:cubicBezTo>
                  <a:pt x="116833" y="17144"/>
                  <a:pt x="116433" y="17344"/>
                  <a:pt x="116066" y="17633"/>
                </a:cubicBezTo>
                <a:lnTo>
                  <a:pt x="116055" y="17594"/>
                </a:lnTo>
                <a:lnTo>
                  <a:pt x="88988" y="34605"/>
                </a:lnTo>
                <a:cubicBezTo>
                  <a:pt x="88961" y="34627"/>
                  <a:pt x="88933" y="34638"/>
                  <a:pt x="88905" y="34661"/>
                </a:cubicBezTo>
                <a:lnTo>
                  <a:pt x="88777" y="34733"/>
                </a:lnTo>
                <a:lnTo>
                  <a:pt x="88794" y="34777"/>
                </a:lnTo>
                <a:cubicBezTo>
                  <a:pt x="87900" y="35483"/>
                  <a:pt x="87272" y="36894"/>
                  <a:pt x="87272" y="38572"/>
                </a:cubicBezTo>
                <a:lnTo>
                  <a:pt x="87272" y="81427"/>
                </a:lnTo>
                <a:cubicBezTo>
                  <a:pt x="87272" y="83105"/>
                  <a:pt x="87900" y="84516"/>
                  <a:pt x="88794" y="85222"/>
                </a:cubicBezTo>
                <a:lnTo>
                  <a:pt x="88777" y="85261"/>
                </a:lnTo>
                <a:lnTo>
                  <a:pt x="88900" y="85333"/>
                </a:lnTo>
                <a:cubicBezTo>
                  <a:pt x="88933" y="85361"/>
                  <a:pt x="88961" y="85377"/>
                  <a:pt x="88988" y="85394"/>
                </a:cubicBezTo>
                <a:lnTo>
                  <a:pt x="116055" y="102405"/>
                </a:lnTo>
                <a:lnTo>
                  <a:pt x="116066" y="102366"/>
                </a:lnTo>
                <a:cubicBezTo>
                  <a:pt x="116433" y="102655"/>
                  <a:pt x="116833" y="102855"/>
                  <a:pt x="117272" y="102855"/>
                </a:cubicBezTo>
                <a:cubicBezTo>
                  <a:pt x="118777" y="102855"/>
                  <a:pt x="120000" y="100938"/>
                  <a:pt x="120000" y="98572"/>
                </a:cubicBezTo>
                <a:lnTo>
                  <a:pt x="120000" y="21427"/>
                </a:lnTo>
                <a:cubicBezTo>
                  <a:pt x="120000" y="19061"/>
                  <a:pt x="118777" y="17144"/>
                  <a:pt x="117272" y="17144"/>
                </a:cubicBezTo>
                <a:moveTo>
                  <a:pt x="76361" y="102855"/>
                </a:moveTo>
                <a:cubicBezTo>
                  <a:pt x="76361" y="107594"/>
                  <a:pt x="73922" y="111427"/>
                  <a:pt x="70911" y="111427"/>
                </a:cubicBezTo>
                <a:lnTo>
                  <a:pt x="10911" y="111427"/>
                </a:lnTo>
                <a:cubicBezTo>
                  <a:pt x="7900" y="111427"/>
                  <a:pt x="5455" y="107594"/>
                  <a:pt x="5455" y="102855"/>
                </a:cubicBezTo>
                <a:lnTo>
                  <a:pt x="5455" y="17144"/>
                </a:lnTo>
                <a:cubicBezTo>
                  <a:pt x="5455" y="12405"/>
                  <a:pt x="7900" y="8572"/>
                  <a:pt x="10911" y="8572"/>
                </a:cubicBezTo>
                <a:lnTo>
                  <a:pt x="70911" y="8572"/>
                </a:lnTo>
                <a:cubicBezTo>
                  <a:pt x="73922" y="8572"/>
                  <a:pt x="76361" y="12405"/>
                  <a:pt x="76361" y="17144"/>
                </a:cubicBezTo>
                <a:cubicBezTo>
                  <a:pt x="76361" y="17144"/>
                  <a:pt x="76361" y="102855"/>
                  <a:pt x="76361" y="102855"/>
                </a:cubicBezTo>
                <a:close/>
                <a:moveTo>
                  <a:pt x="70911" y="0"/>
                </a:moveTo>
                <a:lnTo>
                  <a:pt x="10911" y="0"/>
                </a:lnTo>
                <a:cubicBezTo>
                  <a:pt x="4883" y="0"/>
                  <a:pt x="0" y="7677"/>
                  <a:pt x="0" y="17144"/>
                </a:cubicBezTo>
                <a:lnTo>
                  <a:pt x="0" y="102855"/>
                </a:lnTo>
                <a:cubicBezTo>
                  <a:pt x="0" y="112327"/>
                  <a:pt x="4883" y="120000"/>
                  <a:pt x="10911" y="120000"/>
                </a:cubicBezTo>
                <a:lnTo>
                  <a:pt x="70911" y="120000"/>
                </a:lnTo>
                <a:cubicBezTo>
                  <a:pt x="76933" y="120000"/>
                  <a:pt x="81816" y="112327"/>
                  <a:pt x="81816" y="102855"/>
                </a:cubicBezTo>
                <a:lnTo>
                  <a:pt x="81816" y="17144"/>
                </a:lnTo>
                <a:cubicBezTo>
                  <a:pt x="81816" y="7677"/>
                  <a:pt x="76933" y="0"/>
                  <a:pt x="70911" y="0"/>
                </a:cubicBezTo>
              </a:path>
            </a:pathLst>
          </a:custGeom>
          <a:solidFill>
            <a:srgbClr val="53585F"/>
          </a:solidFill>
          <a:ln>
            <a:noFill/>
          </a:ln>
        </p:spPr>
        <p:txBody>
          <a:bodyPr anchorCtr="0" anchor="ctr" bIns="38075" lIns="38075"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
        <p:nvSpPr>
          <p:cNvPr id="514" name="Shape 514"/>
          <p:cNvSpPr txBox="1"/>
          <p:nvPr/>
        </p:nvSpPr>
        <p:spPr>
          <a:xfrm>
            <a:off x="3893956" y="7620246"/>
            <a:ext cx="7878637" cy="124649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500">
                <a:solidFill>
                  <a:schemeClr val="dk1"/>
                </a:solidFill>
                <a:latin typeface="Montserrat Thin"/>
                <a:ea typeface="Montserrat Thin"/>
                <a:cs typeface="Montserrat Thin"/>
                <a:sym typeface="Montserrat Thin"/>
              </a:rPr>
              <a:t>Entrepreneurial activities differ substantially depending on the type of organization and creativity involved. </a:t>
            </a:r>
            <a:endParaRPr/>
          </a:p>
        </p:txBody>
      </p:sp>
      <p:sp>
        <p:nvSpPr>
          <p:cNvPr id="515" name="Shape 515"/>
          <p:cNvSpPr/>
          <p:nvPr/>
        </p:nvSpPr>
        <p:spPr>
          <a:xfrm>
            <a:off x="3893956" y="7071756"/>
            <a:ext cx="4594528"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400">
                <a:solidFill>
                  <a:schemeClr val="dk2"/>
                </a:solidFill>
                <a:latin typeface="Montserrat"/>
                <a:ea typeface="Montserrat"/>
                <a:cs typeface="Montserrat"/>
                <a:sym typeface="Montserrat"/>
              </a:rPr>
              <a:t>PHOTOSHOP SKILLS</a:t>
            </a:r>
            <a:endParaRPr/>
          </a:p>
        </p:txBody>
      </p:sp>
      <p:sp>
        <p:nvSpPr>
          <p:cNvPr id="516" name="Shape 516"/>
          <p:cNvSpPr txBox="1"/>
          <p:nvPr/>
        </p:nvSpPr>
        <p:spPr>
          <a:xfrm>
            <a:off x="11003548" y="8653796"/>
            <a:ext cx="1538090" cy="620682"/>
          </a:xfrm>
          <a:prstGeom prst="rect">
            <a:avLst/>
          </a:prstGeom>
          <a:noFill/>
          <a:ln>
            <a:noFill/>
          </a:ln>
        </p:spPr>
        <p:txBody>
          <a:bodyPr anchorCtr="0" anchor="t" bIns="91400" lIns="182825" rIns="182825" wrap="square" tIns="91400">
            <a:noAutofit/>
          </a:bodyPr>
          <a:lstStyle/>
          <a:p>
            <a:pPr indent="0" lvl="0" marL="0" marR="0" rtl="0" algn="r">
              <a:lnSpc>
                <a:spcPct val="106218"/>
              </a:lnSpc>
              <a:spcBef>
                <a:spcPts val="0"/>
              </a:spcBef>
              <a:spcAft>
                <a:spcPts val="0"/>
              </a:spcAft>
              <a:buNone/>
            </a:pPr>
            <a:r>
              <a:rPr lang="en-US" sz="3200">
                <a:solidFill>
                  <a:schemeClr val="dk1"/>
                </a:solidFill>
                <a:latin typeface="Montserrat ExtraLight"/>
                <a:ea typeface="Montserrat ExtraLight"/>
                <a:cs typeface="Montserrat ExtraLight"/>
                <a:sym typeface="Montserrat ExtraLight"/>
              </a:rPr>
              <a:t>95%</a:t>
            </a:r>
            <a:endParaRPr/>
          </a:p>
        </p:txBody>
      </p:sp>
      <p:grpSp>
        <p:nvGrpSpPr>
          <p:cNvPr id="517" name="Shape 517"/>
          <p:cNvGrpSpPr/>
          <p:nvPr/>
        </p:nvGrpSpPr>
        <p:grpSpPr>
          <a:xfrm>
            <a:off x="3862688" y="8898892"/>
            <a:ext cx="6856718" cy="216943"/>
            <a:chOff x="1948686" y="5692382"/>
            <a:chExt cx="9219528" cy="182880"/>
          </a:xfrm>
        </p:grpSpPr>
        <p:sp>
          <p:nvSpPr>
            <p:cNvPr id="518" name="Shape 518"/>
            <p:cNvSpPr/>
            <p:nvPr/>
          </p:nvSpPr>
          <p:spPr>
            <a:xfrm>
              <a:off x="1948686" y="5745735"/>
              <a:ext cx="8575038" cy="71485"/>
            </a:xfrm>
            <a:prstGeom prst="rect">
              <a:avLst/>
            </a:prstGeom>
            <a:solidFill>
              <a:schemeClr val="accent1"/>
            </a:solidFill>
            <a:ln>
              <a:noFill/>
            </a:ln>
          </p:spPr>
          <p:txBody>
            <a:bodyPr anchorCtr="0" anchor="ctr" bIns="91400" lIns="182825" rIns="182825" wrap="square" tIns="91400">
              <a:noAutofit/>
            </a:bodyPr>
            <a:lstStyle/>
            <a:p>
              <a:pPr indent="0" lvl="0" marL="0" marR="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
          <p:nvSpPr>
            <p:cNvPr id="519" name="Shape 519"/>
            <p:cNvSpPr/>
            <p:nvPr/>
          </p:nvSpPr>
          <p:spPr>
            <a:xfrm>
              <a:off x="1948690" y="5742968"/>
              <a:ext cx="9219524" cy="64008"/>
            </a:xfrm>
            <a:prstGeom prst="rect">
              <a:avLst/>
            </a:prstGeom>
            <a:solidFill>
              <a:schemeClr val="dk1">
                <a:alpha val="20000"/>
              </a:schemeClr>
            </a:solidFill>
            <a:ln>
              <a:noFill/>
            </a:ln>
          </p:spPr>
          <p:txBody>
            <a:bodyPr anchorCtr="0" anchor="ctr" bIns="91400" lIns="182825" rIns="182825" wrap="square" tIns="91400">
              <a:noAutofit/>
            </a:bodyPr>
            <a:lstStyle/>
            <a:p>
              <a:pPr indent="0" lvl="0" marL="0" marR="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
          <p:nvSpPr>
            <p:cNvPr id="520" name="Shape 520"/>
            <p:cNvSpPr/>
            <p:nvPr/>
          </p:nvSpPr>
          <p:spPr>
            <a:xfrm>
              <a:off x="10408163" y="5692382"/>
              <a:ext cx="295080" cy="182880"/>
            </a:xfrm>
            <a:prstGeom prst="ellipse">
              <a:avLst/>
            </a:prstGeom>
            <a:solidFill>
              <a:schemeClr val="lt2"/>
            </a:solidFill>
            <a:ln cap="flat" cmpd="sng" w="25400">
              <a:solidFill>
                <a:schemeClr val="dk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3600">
                <a:solidFill>
                  <a:schemeClr val="lt1"/>
                </a:solidFill>
                <a:latin typeface="Lato Light"/>
                <a:ea typeface="Lato Light"/>
                <a:cs typeface="Lato Light"/>
                <a:sym typeface="Lato Light"/>
              </a:endParaRPr>
            </a:p>
          </p:txBody>
        </p:sp>
      </p:grpSp>
      <p:sp>
        <p:nvSpPr>
          <p:cNvPr id="521" name="Shape 521"/>
          <p:cNvSpPr/>
          <p:nvPr/>
        </p:nvSpPr>
        <p:spPr>
          <a:xfrm>
            <a:off x="2021286" y="10085749"/>
            <a:ext cx="1150660" cy="836845"/>
          </a:xfrm>
          <a:custGeom>
            <a:pathLst>
              <a:path extrusionOk="0" h="120000" w="120000">
                <a:moveTo>
                  <a:pt x="7822" y="112500"/>
                </a:moveTo>
                <a:lnTo>
                  <a:pt x="15222" y="97244"/>
                </a:lnTo>
                <a:cubicBezTo>
                  <a:pt x="15594" y="97366"/>
                  <a:pt x="15966" y="97500"/>
                  <a:pt x="16361" y="97500"/>
                </a:cubicBezTo>
                <a:lnTo>
                  <a:pt x="103638" y="97500"/>
                </a:lnTo>
                <a:cubicBezTo>
                  <a:pt x="104033" y="97500"/>
                  <a:pt x="104405" y="97366"/>
                  <a:pt x="104777" y="97244"/>
                </a:cubicBezTo>
                <a:lnTo>
                  <a:pt x="112177" y="112500"/>
                </a:lnTo>
                <a:cubicBezTo>
                  <a:pt x="112177" y="112500"/>
                  <a:pt x="7822" y="112500"/>
                  <a:pt x="7822" y="112500"/>
                </a:cubicBezTo>
                <a:close/>
                <a:moveTo>
                  <a:pt x="16361" y="7500"/>
                </a:moveTo>
                <a:lnTo>
                  <a:pt x="103638" y="7500"/>
                </a:lnTo>
                <a:lnTo>
                  <a:pt x="103638" y="90000"/>
                </a:lnTo>
                <a:lnTo>
                  <a:pt x="16361" y="90000"/>
                </a:lnTo>
                <a:cubicBezTo>
                  <a:pt x="16361" y="90000"/>
                  <a:pt x="16361" y="7500"/>
                  <a:pt x="16361" y="7500"/>
                </a:cubicBezTo>
                <a:close/>
                <a:moveTo>
                  <a:pt x="119500" y="114211"/>
                </a:moveTo>
                <a:lnTo>
                  <a:pt x="119544" y="114172"/>
                </a:lnTo>
                <a:lnTo>
                  <a:pt x="108838" y="92094"/>
                </a:lnTo>
                <a:cubicBezTo>
                  <a:pt x="108983" y="91427"/>
                  <a:pt x="109088" y="90733"/>
                  <a:pt x="109088" y="90000"/>
                </a:cubicBezTo>
                <a:lnTo>
                  <a:pt x="109088" y="7500"/>
                </a:lnTo>
                <a:cubicBezTo>
                  <a:pt x="109088" y="3361"/>
                  <a:pt x="106650" y="0"/>
                  <a:pt x="103638" y="0"/>
                </a:cubicBezTo>
                <a:lnTo>
                  <a:pt x="16361" y="0"/>
                </a:lnTo>
                <a:cubicBezTo>
                  <a:pt x="13350" y="0"/>
                  <a:pt x="10911" y="3361"/>
                  <a:pt x="10911" y="7500"/>
                </a:cubicBezTo>
                <a:lnTo>
                  <a:pt x="10911" y="90000"/>
                </a:lnTo>
                <a:cubicBezTo>
                  <a:pt x="10911" y="90733"/>
                  <a:pt x="11016" y="91427"/>
                  <a:pt x="11161" y="92094"/>
                </a:cubicBezTo>
                <a:lnTo>
                  <a:pt x="455" y="114172"/>
                </a:lnTo>
                <a:lnTo>
                  <a:pt x="500" y="114211"/>
                </a:lnTo>
                <a:cubicBezTo>
                  <a:pt x="211" y="114805"/>
                  <a:pt x="0" y="115483"/>
                  <a:pt x="0" y="116250"/>
                </a:cubicBezTo>
                <a:cubicBezTo>
                  <a:pt x="0" y="118322"/>
                  <a:pt x="1222" y="120000"/>
                  <a:pt x="2727" y="120000"/>
                </a:cubicBezTo>
                <a:lnTo>
                  <a:pt x="117272" y="120000"/>
                </a:lnTo>
                <a:cubicBezTo>
                  <a:pt x="118777" y="120000"/>
                  <a:pt x="120000" y="118322"/>
                  <a:pt x="120000" y="116250"/>
                </a:cubicBezTo>
                <a:cubicBezTo>
                  <a:pt x="120000" y="115483"/>
                  <a:pt x="119788" y="114805"/>
                  <a:pt x="119500" y="114211"/>
                </a:cubicBezTo>
              </a:path>
            </a:pathLst>
          </a:custGeom>
          <a:solidFill>
            <a:srgbClr val="53585F"/>
          </a:solidFill>
          <a:ln>
            <a:noFill/>
          </a:ln>
        </p:spPr>
        <p:txBody>
          <a:bodyPr anchorCtr="0" anchor="ctr" bIns="38075" lIns="38075"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
        <p:nvSpPr>
          <p:cNvPr id="522" name="Shape 522"/>
          <p:cNvSpPr txBox="1"/>
          <p:nvPr/>
        </p:nvSpPr>
        <p:spPr>
          <a:xfrm>
            <a:off x="3893956" y="10345325"/>
            <a:ext cx="7878637" cy="124649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500">
                <a:solidFill>
                  <a:schemeClr val="dk1"/>
                </a:solidFill>
                <a:latin typeface="Montserrat Thin"/>
                <a:ea typeface="Montserrat Thin"/>
                <a:cs typeface="Montserrat Thin"/>
                <a:sym typeface="Montserrat Thin"/>
              </a:rPr>
              <a:t>Entrepreneurial activities differ substantially depending on the type of organization and creativity involved. </a:t>
            </a:r>
            <a:endParaRPr/>
          </a:p>
        </p:txBody>
      </p:sp>
      <p:sp>
        <p:nvSpPr>
          <p:cNvPr id="523" name="Shape 523"/>
          <p:cNvSpPr/>
          <p:nvPr/>
        </p:nvSpPr>
        <p:spPr>
          <a:xfrm>
            <a:off x="3893956" y="9796835"/>
            <a:ext cx="4594528"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400">
                <a:solidFill>
                  <a:schemeClr val="dk2"/>
                </a:solidFill>
                <a:latin typeface="Montserrat"/>
                <a:ea typeface="Montserrat"/>
                <a:cs typeface="Montserrat"/>
                <a:sym typeface="Montserrat"/>
              </a:rPr>
              <a:t>PHOTOSHOP SKILLS</a:t>
            </a:r>
            <a:endParaRPr/>
          </a:p>
        </p:txBody>
      </p:sp>
      <p:sp>
        <p:nvSpPr>
          <p:cNvPr id="524" name="Shape 524"/>
          <p:cNvSpPr txBox="1"/>
          <p:nvPr/>
        </p:nvSpPr>
        <p:spPr>
          <a:xfrm>
            <a:off x="11003548" y="11378875"/>
            <a:ext cx="1538090" cy="620682"/>
          </a:xfrm>
          <a:prstGeom prst="rect">
            <a:avLst/>
          </a:prstGeom>
          <a:noFill/>
          <a:ln>
            <a:noFill/>
          </a:ln>
        </p:spPr>
        <p:txBody>
          <a:bodyPr anchorCtr="0" anchor="t" bIns="91400" lIns="182825" rIns="182825" wrap="square" tIns="91400">
            <a:noAutofit/>
          </a:bodyPr>
          <a:lstStyle/>
          <a:p>
            <a:pPr indent="0" lvl="0" marL="0" marR="0" rtl="0" algn="r">
              <a:lnSpc>
                <a:spcPct val="106218"/>
              </a:lnSpc>
              <a:spcBef>
                <a:spcPts val="0"/>
              </a:spcBef>
              <a:spcAft>
                <a:spcPts val="0"/>
              </a:spcAft>
              <a:buNone/>
            </a:pPr>
            <a:r>
              <a:rPr lang="en-US" sz="3200">
                <a:solidFill>
                  <a:schemeClr val="dk1"/>
                </a:solidFill>
                <a:latin typeface="Montserrat ExtraLight"/>
                <a:ea typeface="Montserrat ExtraLight"/>
                <a:cs typeface="Montserrat ExtraLight"/>
                <a:sym typeface="Montserrat ExtraLight"/>
              </a:rPr>
              <a:t>95%</a:t>
            </a:r>
            <a:endParaRPr/>
          </a:p>
        </p:txBody>
      </p:sp>
      <p:grpSp>
        <p:nvGrpSpPr>
          <p:cNvPr id="525" name="Shape 525"/>
          <p:cNvGrpSpPr/>
          <p:nvPr/>
        </p:nvGrpSpPr>
        <p:grpSpPr>
          <a:xfrm>
            <a:off x="3862688" y="11623971"/>
            <a:ext cx="6856718" cy="216943"/>
            <a:chOff x="1948686" y="5692382"/>
            <a:chExt cx="9219528" cy="182880"/>
          </a:xfrm>
        </p:grpSpPr>
        <p:sp>
          <p:nvSpPr>
            <p:cNvPr id="526" name="Shape 526"/>
            <p:cNvSpPr/>
            <p:nvPr/>
          </p:nvSpPr>
          <p:spPr>
            <a:xfrm>
              <a:off x="1948686" y="5745735"/>
              <a:ext cx="8575038" cy="71485"/>
            </a:xfrm>
            <a:prstGeom prst="rect">
              <a:avLst/>
            </a:prstGeom>
            <a:solidFill>
              <a:schemeClr val="accent1"/>
            </a:solidFill>
            <a:ln>
              <a:noFill/>
            </a:ln>
          </p:spPr>
          <p:txBody>
            <a:bodyPr anchorCtr="0" anchor="ctr" bIns="91400" lIns="182825" rIns="182825" wrap="square" tIns="91400">
              <a:noAutofit/>
            </a:bodyPr>
            <a:lstStyle/>
            <a:p>
              <a:pPr indent="0" lvl="0" marL="0" marR="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
          <p:nvSpPr>
            <p:cNvPr id="527" name="Shape 527"/>
            <p:cNvSpPr/>
            <p:nvPr/>
          </p:nvSpPr>
          <p:spPr>
            <a:xfrm>
              <a:off x="1948690" y="5742968"/>
              <a:ext cx="9219524" cy="64008"/>
            </a:xfrm>
            <a:prstGeom prst="rect">
              <a:avLst/>
            </a:prstGeom>
            <a:solidFill>
              <a:schemeClr val="dk1">
                <a:alpha val="20000"/>
              </a:schemeClr>
            </a:solidFill>
            <a:ln>
              <a:noFill/>
            </a:ln>
          </p:spPr>
          <p:txBody>
            <a:bodyPr anchorCtr="0" anchor="ctr" bIns="91400" lIns="182825" rIns="182825" wrap="square" tIns="91400">
              <a:noAutofit/>
            </a:bodyPr>
            <a:lstStyle/>
            <a:p>
              <a:pPr indent="0" lvl="0" marL="0" marR="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
          <p:nvSpPr>
            <p:cNvPr id="528" name="Shape 528"/>
            <p:cNvSpPr/>
            <p:nvPr/>
          </p:nvSpPr>
          <p:spPr>
            <a:xfrm>
              <a:off x="10408163" y="5692382"/>
              <a:ext cx="295080" cy="182880"/>
            </a:xfrm>
            <a:prstGeom prst="ellipse">
              <a:avLst/>
            </a:prstGeom>
            <a:solidFill>
              <a:schemeClr val="lt2"/>
            </a:solidFill>
            <a:ln cap="flat" cmpd="sng" w="25400">
              <a:solidFill>
                <a:schemeClr val="dk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3600">
                <a:solidFill>
                  <a:schemeClr val="lt1"/>
                </a:solidFill>
                <a:latin typeface="Lato Light"/>
                <a:ea typeface="Lato Light"/>
                <a:cs typeface="Lato Light"/>
                <a:sym typeface="Lato Light"/>
              </a:endParaRPr>
            </a:p>
          </p:txBody>
        </p:sp>
      </p:grpSp>
      <p:sp>
        <p:nvSpPr>
          <p:cNvPr id="529" name="Shape 529"/>
          <p:cNvSpPr txBox="1"/>
          <p:nvPr/>
        </p:nvSpPr>
        <p:spPr>
          <a:xfrm>
            <a:off x="2059010" y="1850786"/>
            <a:ext cx="11584613" cy="433965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13800">
                <a:solidFill>
                  <a:schemeClr val="dk2"/>
                </a:solidFill>
                <a:latin typeface="Montserrat"/>
                <a:ea typeface="Montserrat"/>
                <a:cs typeface="Montserrat"/>
                <a:sym typeface="Montserrat"/>
              </a:rPr>
              <a:t>Desktop</a:t>
            </a:r>
            <a:endParaRPr/>
          </a:p>
          <a:p>
            <a:pPr indent="0" lvl="0" marL="0" marR="0" rtl="0" algn="l">
              <a:spcBef>
                <a:spcPts val="0"/>
              </a:spcBef>
              <a:spcAft>
                <a:spcPts val="0"/>
              </a:spcAft>
              <a:buNone/>
            </a:pPr>
            <a:r>
              <a:rPr b="1" lang="en-US" sz="13800">
                <a:solidFill>
                  <a:schemeClr val="dk2"/>
                </a:solidFill>
                <a:latin typeface="Montserrat"/>
                <a:ea typeface="Montserrat"/>
                <a:cs typeface="Montserrat"/>
                <a:sym typeface="Montserrat"/>
              </a:rPr>
              <a:t>project</a:t>
            </a:r>
            <a:endParaRPr/>
          </a:p>
        </p:txBody>
      </p:sp>
      <p:sp>
        <p:nvSpPr>
          <p:cNvPr id="530" name="Shape 530"/>
          <p:cNvSpPr txBox="1"/>
          <p:nvPr/>
        </p:nvSpPr>
        <p:spPr>
          <a:xfrm>
            <a:off x="2059010" y="1359117"/>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sp>
        <p:nvSpPr>
          <p:cNvPr id="531" name="Shape 531"/>
          <p:cNvSpPr/>
          <p:nvPr>
            <p:ph idx="2" type="pic"/>
          </p:nvPr>
        </p:nvSpPr>
        <p:spPr>
          <a:xfrm>
            <a:off x="15598075" y="3505200"/>
            <a:ext cx="10459149" cy="6580550"/>
          </a:xfrm>
          <a:prstGeom prst="rect">
            <a:avLst/>
          </a:prstGeom>
          <a:solidFill>
            <a:srgbClr val="F2F2F2"/>
          </a:solidFill>
          <a:ln>
            <a:noFill/>
          </a:ln>
        </p:spPr>
        <p:txBody>
          <a:bodyPr anchorCtr="0" anchor="t" bIns="91425" lIns="91425" rIns="91425" wrap="square" tIns="91425">
            <a:noAutofit/>
          </a:bodyPr>
          <a:lstStyle/>
          <a:p>
            <a:pPr indent="0" lvl="0" marL="0">
              <a:spcBef>
                <a:spcPts val="20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Shape 536"/>
          <p:cNvSpPr txBox="1"/>
          <p:nvPr/>
        </p:nvSpPr>
        <p:spPr>
          <a:xfrm>
            <a:off x="12036425" y="2895600"/>
            <a:ext cx="11878048" cy="177228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rgbClr val="F7F7F7"/>
                </a:solidFill>
                <a:latin typeface="Montserrat"/>
                <a:ea typeface="Montserrat"/>
                <a:cs typeface="Montserrat"/>
                <a:sym typeface="Montserrat"/>
              </a:rPr>
              <a:t>Slide  libre</a:t>
            </a:r>
            <a:endParaRPr b="1" sz="13800">
              <a:solidFill>
                <a:srgbClr val="F7F7F7"/>
              </a:solidFill>
              <a:latin typeface="Montserrat"/>
              <a:ea typeface="Montserrat"/>
              <a:cs typeface="Montserrat"/>
              <a:sym typeface="Montserrat"/>
            </a:endParaRPr>
          </a:p>
        </p:txBody>
      </p:sp>
      <p:grpSp>
        <p:nvGrpSpPr>
          <p:cNvPr id="537" name="Shape 537"/>
          <p:cNvGrpSpPr/>
          <p:nvPr/>
        </p:nvGrpSpPr>
        <p:grpSpPr>
          <a:xfrm>
            <a:off x="13151688" y="2312629"/>
            <a:ext cx="9781337" cy="4568945"/>
            <a:chOff x="13151688" y="1398229"/>
            <a:chExt cx="9781337" cy="4568945"/>
          </a:xfrm>
        </p:grpSpPr>
        <p:sp>
          <p:nvSpPr>
            <p:cNvPr id="538" name="Shape 538"/>
            <p:cNvSpPr txBox="1"/>
            <p:nvPr/>
          </p:nvSpPr>
          <p:spPr>
            <a:xfrm>
              <a:off x="13155998" y="2387600"/>
              <a:ext cx="9777026" cy="177228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Slide libre</a:t>
              </a:r>
              <a:endParaRPr b="1" sz="13800">
                <a:solidFill>
                  <a:schemeClr val="dk2"/>
                </a:solidFill>
                <a:latin typeface="Montserrat"/>
                <a:ea typeface="Montserrat"/>
                <a:cs typeface="Montserrat"/>
                <a:sym typeface="Montserrat"/>
              </a:endParaRPr>
            </a:p>
          </p:txBody>
        </p:sp>
        <p:sp>
          <p:nvSpPr>
            <p:cNvPr id="539" name="Shape 539"/>
            <p:cNvSpPr txBox="1"/>
            <p:nvPr/>
          </p:nvSpPr>
          <p:spPr>
            <a:xfrm>
              <a:off x="13155998" y="5105400"/>
              <a:ext cx="7841460" cy="86177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500">
                  <a:solidFill>
                    <a:schemeClr val="dk1"/>
                  </a:solidFill>
                  <a:latin typeface="Lato Light"/>
                  <a:ea typeface="Lato Light"/>
                  <a:cs typeface="Lato Light"/>
                  <a:sym typeface="Lato Light"/>
                </a:rPr>
                <a:t>Entrepreneurial activities differ substantially depending on the type of Entrepreneurial activities differ</a:t>
              </a:r>
              <a:endParaRPr/>
            </a:p>
          </p:txBody>
        </p:sp>
        <p:sp>
          <p:nvSpPr>
            <p:cNvPr id="540" name="Shape 540"/>
            <p:cNvSpPr txBox="1"/>
            <p:nvPr/>
          </p:nvSpPr>
          <p:spPr>
            <a:xfrm>
              <a:off x="13151688" y="1398229"/>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Shape 545"/>
          <p:cNvSpPr txBox="1"/>
          <p:nvPr/>
        </p:nvSpPr>
        <p:spPr>
          <a:xfrm>
            <a:off x="3503400" y="1370417"/>
            <a:ext cx="24141961" cy="37702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3900">
                <a:solidFill>
                  <a:srgbClr val="F7F7F7"/>
                </a:solidFill>
                <a:latin typeface="Montserrat"/>
                <a:ea typeface="Montserrat"/>
                <a:cs typeface="Montserrat"/>
                <a:sym typeface="Montserrat"/>
              </a:rPr>
              <a:t>Observation </a:t>
            </a:r>
            <a:endParaRPr/>
          </a:p>
        </p:txBody>
      </p:sp>
      <p:sp>
        <p:nvSpPr>
          <p:cNvPr id="546" name="Shape 546"/>
          <p:cNvSpPr txBox="1"/>
          <p:nvPr/>
        </p:nvSpPr>
        <p:spPr>
          <a:xfrm>
            <a:off x="3504529" y="2924689"/>
            <a:ext cx="12494295" cy="156966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9600">
                <a:solidFill>
                  <a:schemeClr val="dk2"/>
                </a:solidFill>
                <a:latin typeface="Montserrat"/>
                <a:ea typeface="Montserrat"/>
                <a:cs typeface="Montserrat"/>
                <a:sym typeface="Montserrat"/>
              </a:rPr>
              <a:t>Observation et test</a:t>
            </a:r>
            <a:endParaRPr/>
          </a:p>
        </p:txBody>
      </p:sp>
      <p:sp>
        <p:nvSpPr>
          <p:cNvPr id="547" name="Shape 547"/>
          <p:cNvSpPr txBox="1"/>
          <p:nvPr/>
        </p:nvSpPr>
        <p:spPr>
          <a:xfrm>
            <a:off x="3504530" y="5057162"/>
            <a:ext cx="6187061" cy="954107"/>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800">
                <a:solidFill>
                  <a:schemeClr val="dk2"/>
                </a:solidFill>
                <a:latin typeface="Montserrat"/>
                <a:ea typeface="Montserrat"/>
                <a:cs typeface="Montserrat"/>
                <a:sym typeface="Montserrat"/>
              </a:rPr>
              <a:t>WRITE HERE SOMETHING ABOUT</a:t>
            </a:r>
            <a:endParaRPr/>
          </a:p>
        </p:txBody>
      </p:sp>
      <p:sp>
        <p:nvSpPr>
          <p:cNvPr id="548" name="Shape 548"/>
          <p:cNvSpPr txBox="1"/>
          <p:nvPr/>
        </p:nvSpPr>
        <p:spPr>
          <a:xfrm>
            <a:off x="3504530" y="6196107"/>
            <a:ext cx="7061930" cy="4524315"/>
          </a:xfrm>
          <a:prstGeom prst="rect">
            <a:avLst/>
          </a:prstGeom>
          <a:noFill/>
          <a:ln>
            <a:noFill/>
          </a:ln>
        </p:spPr>
        <p:txBody>
          <a:bodyPr anchorCtr="0" anchor="t" bIns="45700" lIns="91425" rIns="91425" wrap="square" tIns="45700">
            <a:noAutofit/>
          </a:bodyPr>
          <a:lstStyle/>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endParaRPr/>
          </a:p>
        </p:txBody>
      </p:sp>
      <p:sp>
        <p:nvSpPr>
          <p:cNvPr id="549" name="Shape 549"/>
          <p:cNvSpPr txBox="1"/>
          <p:nvPr/>
        </p:nvSpPr>
        <p:spPr>
          <a:xfrm>
            <a:off x="3369684" y="2463791"/>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sp>
        <p:nvSpPr>
          <p:cNvPr id="550" name="Shape 550"/>
          <p:cNvSpPr txBox="1"/>
          <p:nvPr/>
        </p:nvSpPr>
        <p:spPr>
          <a:xfrm rot="-5400000">
            <a:off x="-1120596" y="2902521"/>
            <a:ext cx="6187061"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OBSERVATION</a:t>
            </a:r>
            <a:endParaRPr/>
          </a:p>
        </p:txBody>
      </p:sp>
      <p:pic>
        <p:nvPicPr>
          <p:cNvPr id="551" name="Shape 551"/>
          <p:cNvPicPr preferRelativeResize="0"/>
          <p:nvPr>
            <p:ph idx="2" type="pic"/>
          </p:nvPr>
        </p:nvPicPr>
        <p:blipFill rotWithShape="1">
          <a:blip r:embed="rId3">
            <a:alphaModFix/>
          </a:blip>
          <a:srcRect b="0" l="25266" r="25266" t="0"/>
          <a:stretch/>
        </p:blipFill>
        <p:spPr>
          <a:xfrm>
            <a:off x="16132541" y="2560321"/>
            <a:ext cx="4825508" cy="8595360"/>
          </a:xfrm>
          <a:prstGeom prst="rect">
            <a:avLst/>
          </a:prstGeom>
          <a:solidFill>
            <a:srgbClr val="F2F2F2"/>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nvSpPr>
        <p:spPr>
          <a:xfrm>
            <a:off x="1674600" y="664703"/>
            <a:ext cx="24141961" cy="37702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3900">
                <a:solidFill>
                  <a:srgbClr val="F7F7F7"/>
                </a:solidFill>
                <a:latin typeface="Montserrat"/>
                <a:ea typeface="Montserrat"/>
                <a:cs typeface="Montserrat"/>
                <a:sym typeface="Montserrat"/>
              </a:rPr>
              <a:t>Recherche</a:t>
            </a:r>
            <a:endParaRPr/>
          </a:p>
        </p:txBody>
      </p:sp>
      <p:sp>
        <p:nvSpPr>
          <p:cNvPr id="99" name="Shape 99"/>
          <p:cNvSpPr txBox="1"/>
          <p:nvPr/>
        </p:nvSpPr>
        <p:spPr>
          <a:xfrm>
            <a:off x="1979795" y="1752600"/>
            <a:ext cx="16686403" cy="163121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10000">
                <a:solidFill>
                  <a:schemeClr val="dk2"/>
                </a:solidFill>
                <a:latin typeface="Montserrat"/>
                <a:ea typeface="Montserrat"/>
                <a:cs typeface="Montserrat"/>
                <a:sym typeface="Montserrat"/>
              </a:rPr>
              <a:t>Recherche utilisateur</a:t>
            </a:r>
            <a:endParaRPr b="1" sz="10000">
              <a:solidFill>
                <a:schemeClr val="dk2"/>
              </a:solidFill>
              <a:latin typeface="Montserrat"/>
              <a:ea typeface="Montserrat"/>
              <a:cs typeface="Montserrat"/>
              <a:sym typeface="Montserrat"/>
            </a:endParaRPr>
          </a:p>
        </p:txBody>
      </p:sp>
      <p:sp>
        <p:nvSpPr>
          <p:cNvPr id="100" name="Shape 100"/>
          <p:cNvSpPr txBox="1"/>
          <p:nvPr/>
        </p:nvSpPr>
        <p:spPr>
          <a:xfrm>
            <a:off x="1979797" y="4062317"/>
            <a:ext cx="7061930" cy="3970318"/>
          </a:xfrm>
          <a:prstGeom prst="rect">
            <a:avLst/>
          </a:prstGeom>
          <a:noFill/>
          <a:ln>
            <a:noFill/>
          </a:ln>
        </p:spPr>
        <p:txBody>
          <a:bodyPr anchorCtr="0" anchor="t" bIns="45700" lIns="91425" rIns="91425" wrap="square" tIns="45700">
            <a:noAutofit/>
          </a:bodyPr>
          <a:lstStyle/>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Ici paragraphe qui résume la partie recheche utilisateur</a:t>
            </a:r>
            <a:endParaRPr sz="2400">
              <a:solidFill>
                <a:schemeClr val="dk1"/>
              </a:solidFill>
              <a:latin typeface="Montserrat Light"/>
              <a:ea typeface="Montserrat Light"/>
              <a:cs typeface="Montserrat Light"/>
              <a:sym typeface="Montserrat Light"/>
            </a:endParaRPr>
          </a:p>
          <a:p>
            <a:pPr indent="0" lvl="0" marL="0" marR="0" rtl="0" algn="l">
              <a:lnSpc>
                <a:spcPct val="150000"/>
              </a:lnSpc>
              <a:spcBef>
                <a:spcPts val="0"/>
              </a:spcBef>
              <a:spcAft>
                <a:spcPts val="0"/>
              </a:spcAft>
              <a:buNone/>
            </a:pPr>
            <a:r>
              <a:rPr lang="en-US" sz="2400">
                <a:solidFill>
                  <a:schemeClr val="dk1"/>
                </a:solidFill>
                <a:latin typeface="Montserrat Light"/>
                <a:ea typeface="Montserrat Light"/>
                <a:cs typeface="Montserrat Light"/>
                <a:sym typeface="Montserrat Light"/>
              </a:rPr>
              <a:t>s differ substantially depending on the type of organization and creativity. Entrepreneurial activities differ substantially depending on the type of organization and creativity. Entrepreneurial activities differ substantially.</a:t>
            </a:r>
            <a:endParaRPr/>
          </a:p>
        </p:txBody>
      </p:sp>
      <p:sp>
        <p:nvSpPr>
          <p:cNvPr id="101" name="Shape 101"/>
          <p:cNvSpPr txBox="1"/>
          <p:nvPr/>
        </p:nvSpPr>
        <p:spPr>
          <a:xfrm rot="-5400000">
            <a:off x="20165426" y="5027812"/>
            <a:ext cx="3631448" cy="144655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8800">
                <a:solidFill>
                  <a:schemeClr val="dk2"/>
                </a:solidFill>
                <a:latin typeface="Montserrat"/>
                <a:ea typeface="Montserrat"/>
                <a:cs typeface="Montserrat"/>
                <a:sym typeface="Montserrat"/>
              </a:rPr>
              <a:t>01</a:t>
            </a:r>
            <a:endParaRPr/>
          </a:p>
        </p:txBody>
      </p:sp>
      <p:sp>
        <p:nvSpPr>
          <p:cNvPr id="102" name="Shape 102"/>
          <p:cNvSpPr/>
          <p:nvPr/>
        </p:nvSpPr>
        <p:spPr>
          <a:xfrm>
            <a:off x="10704175" y="9605246"/>
            <a:ext cx="2743200" cy="2743200"/>
          </a:xfrm>
          <a:prstGeom prst="rect">
            <a:avLst/>
          </a:prstGeom>
          <a:solidFill>
            <a:schemeClr val="lt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3600">
              <a:solidFill>
                <a:schemeClr val="lt1"/>
              </a:solidFill>
              <a:latin typeface="Lato Light"/>
              <a:ea typeface="Lato Light"/>
              <a:cs typeface="Lato Light"/>
              <a:sym typeface="Lato Light"/>
            </a:endParaRPr>
          </a:p>
        </p:txBody>
      </p:sp>
      <p:sp>
        <p:nvSpPr>
          <p:cNvPr id="103" name="Shape 103"/>
          <p:cNvSpPr txBox="1"/>
          <p:nvPr/>
        </p:nvSpPr>
        <p:spPr>
          <a:xfrm>
            <a:off x="21226230" y="8204838"/>
            <a:ext cx="1694096" cy="3970318"/>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02</a:t>
            </a:r>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04</a:t>
            </a:r>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t/>
            </a:r>
            <a:endParaRPr b="1" sz="2800">
              <a:solidFill>
                <a:schemeClr val="dk2"/>
              </a:solidFill>
              <a:latin typeface="Montserrat"/>
              <a:ea typeface="Montserrat"/>
              <a:cs typeface="Montserrat"/>
              <a:sym typeface="Montserrat"/>
            </a:endParaRPr>
          </a:p>
          <a:p>
            <a:pPr indent="0" lvl="0" marL="0" marR="0" rtl="0" algn="ctr">
              <a:spcBef>
                <a:spcPts val="0"/>
              </a:spcBef>
              <a:spcAft>
                <a:spcPts val="0"/>
              </a:spcAft>
              <a:buNone/>
            </a:pPr>
            <a:r>
              <a:rPr b="1" lang="en-US" sz="2800">
                <a:solidFill>
                  <a:schemeClr val="dk2"/>
                </a:solidFill>
                <a:latin typeface="Montserrat"/>
                <a:ea typeface="Montserrat"/>
                <a:cs typeface="Montserrat"/>
                <a:sym typeface="Montserrat"/>
              </a:rPr>
              <a:t>06</a:t>
            </a:r>
            <a:endParaRPr/>
          </a:p>
        </p:txBody>
      </p:sp>
      <p:sp>
        <p:nvSpPr>
          <p:cNvPr id="104" name="Shape 104"/>
          <p:cNvSpPr txBox="1"/>
          <p:nvPr/>
        </p:nvSpPr>
        <p:spPr>
          <a:xfrm rot="-5400000">
            <a:off x="20136578" y="3558179"/>
            <a:ext cx="6187061"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Observation</a:t>
            </a:r>
            <a:endParaRPr/>
          </a:p>
        </p:txBody>
      </p:sp>
      <p:sp>
        <p:nvSpPr>
          <p:cNvPr id="105" name="Shape 105"/>
          <p:cNvSpPr txBox="1"/>
          <p:nvPr/>
        </p:nvSpPr>
        <p:spPr>
          <a:xfrm>
            <a:off x="1957621" y="1158672"/>
            <a:ext cx="6187061" cy="46166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sz="2400">
                <a:solidFill>
                  <a:schemeClr val="dk2"/>
                </a:solidFill>
                <a:latin typeface="Montserrat Medium"/>
                <a:ea typeface="Montserrat Medium"/>
                <a:cs typeface="Montserrat Medium"/>
                <a:sym typeface="Montserrat Medium"/>
              </a:rPr>
              <a:t>MACFLY PROJECT</a:t>
            </a:r>
            <a:endParaRPr/>
          </a:p>
        </p:txBody>
      </p:sp>
      <p:sp>
        <p:nvSpPr>
          <p:cNvPr id="106" name="Shape 106"/>
          <p:cNvSpPr/>
          <p:nvPr/>
        </p:nvSpPr>
        <p:spPr>
          <a:xfrm>
            <a:off x="11319182" y="10219729"/>
            <a:ext cx="1520755" cy="1520755"/>
          </a:xfrm>
          <a:custGeom>
            <a:pathLst>
              <a:path extrusionOk="0" h="120000" w="120000">
                <a:moveTo>
                  <a:pt x="64711" y="60000"/>
                </a:moveTo>
                <a:lnTo>
                  <a:pt x="119022" y="5688"/>
                </a:lnTo>
                <a:cubicBezTo>
                  <a:pt x="119627" y="5088"/>
                  <a:pt x="120000" y="4255"/>
                  <a:pt x="120000" y="3333"/>
                </a:cubicBezTo>
                <a:cubicBezTo>
                  <a:pt x="120000" y="1494"/>
                  <a:pt x="118511" y="0"/>
                  <a:pt x="116666" y="0"/>
                </a:cubicBezTo>
                <a:cubicBezTo>
                  <a:pt x="115750" y="0"/>
                  <a:pt x="114916" y="372"/>
                  <a:pt x="114311" y="977"/>
                </a:cubicBezTo>
                <a:lnTo>
                  <a:pt x="60000" y="55288"/>
                </a:lnTo>
                <a:lnTo>
                  <a:pt x="5688" y="977"/>
                </a:lnTo>
                <a:cubicBezTo>
                  <a:pt x="5088" y="372"/>
                  <a:pt x="4255" y="0"/>
                  <a:pt x="3333" y="0"/>
                </a:cubicBezTo>
                <a:cubicBezTo>
                  <a:pt x="1488" y="0"/>
                  <a:pt x="0" y="1494"/>
                  <a:pt x="0" y="3333"/>
                </a:cubicBezTo>
                <a:cubicBezTo>
                  <a:pt x="0" y="4255"/>
                  <a:pt x="372" y="5088"/>
                  <a:pt x="977" y="5694"/>
                </a:cubicBezTo>
                <a:lnTo>
                  <a:pt x="55288" y="60000"/>
                </a:lnTo>
                <a:lnTo>
                  <a:pt x="977" y="114311"/>
                </a:lnTo>
                <a:cubicBezTo>
                  <a:pt x="372" y="114911"/>
                  <a:pt x="0" y="115744"/>
                  <a:pt x="0" y="116666"/>
                </a:cubicBezTo>
                <a:cubicBezTo>
                  <a:pt x="0" y="118511"/>
                  <a:pt x="1488" y="120000"/>
                  <a:pt x="3333" y="120000"/>
                </a:cubicBezTo>
                <a:cubicBezTo>
                  <a:pt x="4255" y="120000"/>
                  <a:pt x="5088" y="119627"/>
                  <a:pt x="5688" y="119022"/>
                </a:cubicBezTo>
                <a:lnTo>
                  <a:pt x="60000" y="64711"/>
                </a:lnTo>
                <a:lnTo>
                  <a:pt x="114311" y="119022"/>
                </a:lnTo>
                <a:cubicBezTo>
                  <a:pt x="114916" y="119627"/>
                  <a:pt x="115750" y="120000"/>
                  <a:pt x="116666" y="120000"/>
                </a:cubicBezTo>
                <a:cubicBezTo>
                  <a:pt x="118511" y="120000"/>
                  <a:pt x="120000" y="118511"/>
                  <a:pt x="120000" y="116666"/>
                </a:cubicBezTo>
                <a:cubicBezTo>
                  <a:pt x="120000" y="115744"/>
                  <a:pt x="119627" y="114911"/>
                  <a:pt x="119022" y="114311"/>
                </a:cubicBezTo>
                <a:cubicBezTo>
                  <a:pt x="119022" y="114311"/>
                  <a:pt x="64711" y="60000"/>
                  <a:pt x="64711" y="60000"/>
                </a:cubicBezTo>
                <a:close/>
              </a:path>
            </a:pathLst>
          </a:custGeom>
          <a:solidFill>
            <a:srgbClr val="53585F"/>
          </a:solidFill>
          <a:ln>
            <a:noFill/>
          </a:ln>
        </p:spPr>
        <p:txBody>
          <a:bodyPr anchorCtr="0" anchor="ctr" bIns="38075" lIns="38075"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pic>
        <p:nvPicPr>
          <p:cNvPr id="107" name="Shape 107"/>
          <p:cNvPicPr preferRelativeResize="0"/>
          <p:nvPr>
            <p:ph idx="2" type="pic"/>
          </p:nvPr>
        </p:nvPicPr>
        <p:blipFill rotWithShape="1">
          <a:blip r:embed="rId3">
            <a:alphaModFix/>
          </a:blip>
          <a:srcRect b="0" l="6278" r="6278" t="0"/>
          <a:stretch/>
        </p:blipFill>
        <p:spPr>
          <a:xfrm>
            <a:off x="14779625" y="4062317"/>
            <a:ext cx="5125651" cy="4395883"/>
          </a:xfrm>
          <a:prstGeom prst="rect">
            <a:avLst/>
          </a:prstGeom>
          <a:solidFill>
            <a:srgbClr val="F2F2F2"/>
          </a:solidFill>
          <a:ln>
            <a:noFill/>
          </a:ln>
        </p:spPr>
      </p:pic>
      <p:pic>
        <p:nvPicPr>
          <p:cNvPr id="108" name="Shape 108"/>
          <p:cNvPicPr preferRelativeResize="0"/>
          <p:nvPr/>
        </p:nvPicPr>
        <p:blipFill rotWithShape="1">
          <a:blip r:embed="rId4">
            <a:alphaModFix/>
          </a:blip>
          <a:srcRect b="0" l="9866" r="13190" t="0"/>
          <a:stretch/>
        </p:blipFill>
        <p:spPr>
          <a:xfrm>
            <a:off x="10704175" y="3259352"/>
            <a:ext cx="10522054" cy="91161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grpSp>
        <p:nvGrpSpPr>
          <p:cNvPr id="113" name="Shape 113"/>
          <p:cNvGrpSpPr/>
          <p:nvPr/>
        </p:nvGrpSpPr>
        <p:grpSpPr>
          <a:xfrm>
            <a:off x="1235924" y="580525"/>
            <a:ext cx="22195625" cy="2533003"/>
            <a:chOff x="8395125" y="-1717782"/>
            <a:chExt cx="15702600" cy="7685082"/>
          </a:xfrm>
        </p:grpSpPr>
        <p:sp>
          <p:nvSpPr>
            <p:cNvPr id="114" name="Shape 114"/>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Recherche secondaire</a:t>
              </a:r>
              <a:endParaRPr b="1" sz="13800">
                <a:solidFill>
                  <a:schemeClr val="dk2"/>
                </a:solidFill>
                <a:latin typeface="Montserrat"/>
                <a:ea typeface="Montserrat"/>
                <a:cs typeface="Montserrat"/>
                <a:sym typeface="Montserrat"/>
              </a:endParaRPr>
            </a:p>
          </p:txBody>
        </p:sp>
        <p:sp>
          <p:nvSpPr>
            <p:cNvPr id="115" name="Shape 115"/>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pic>
        <p:nvPicPr>
          <p:cNvPr id="116" name="Shape 116"/>
          <p:cNvPicPr preferRelativeResize="0"/>
          <p:nvPr/>
        </p:nvPicPr>
        <p:blipFill rotWithShape="1">
          <a:blip r:embed="rId3">
            <a:alphaModFix/>
          </a:blip>
          <a:srcRect b="36787" l="0" r="0" t="36404"/>
          <a:stretch/>
        </p:blipFill>
        <p:spPr>
          <a:xfrm>
            <a:off x="5252575" y="7173675"/>
            <a:ext cx="4365175" cy="1170200"/>
          </a:xfrm>
          <a:prstGeom prst="rect">
            <a:avLst/>
          </a:prstGeom>
          <a:noFill/>
          <a:ln>
            <a:noFill/>
          </a:ln>
        </p:spPr>
      </p:pic>
      <p:pic>
        <p:nvPicPr>
          <p:cNvPr id="117" name="Shape 117"/>
          <p:cNvPicPr preferRelativeResize="0"/>
          <p:nvPr/>
        </p:nvPicPr>
        <p:blipFill rotWithShape="1">
          <a:blip r:embed="rId4">
            <a:alphaModFix/>
          </a:blip>
          <a:srcRect b="32069" l="0" r="0" t="23154"/>
          <a:stretch/>
        </p:blipFill>
        <p:spPr>
          <a:xfrm>
            <a:off x="956800" y="10025775"/>
            <a:ext cx="5327075" cy="1600200"/>
          </a:xfrm>
          <a:prstGeom prst="rect">
            <a:avLst/>
          </a:prstGeom>
          <a:noFill/>
          <a:ln>
            <a:noFill/>
          </a:ln>
        </p:spPr>
      </p:pic>
      <p:pic>
        <p:nvPicPr>
          <p:cNvPr id="118" name="Shape 118"/>
          <p:cNvPicPr preferRelativeResize="0"/>
          <p:nvPr/>
        </p:nvPicPr>
        <p:blipFill rotWithShape="1">
          <a:blip r:embed="rId5">
            <a:alphaModFix/>
          </a:blip>
          <a:srcRect b="41558" l="0" r="0" t="0"/>
          <a:stretch/>
        </p:blipFill>
        <p:spPr>
          <a:xfrm>
            <a:off x="1854875" y="7941022"/>
            <a:ext cx="2667051" cy="1170201"/>
          </a:xfrm>
          <a:prstGeom prst="rect">
            <a:avLst/>
          </a:prstGeom>
          <a:noFill/>
          <a:ln>
            <a:noFill/>
          </a:ln>
        </p:spPr>
      </p:pic>
      <p:sp>
        <p:nvSpPr>
          <p:cNvPr id="119" name="Shape 119"/>
          <p:cNvSpPr txBox="1"/>
          <p:nvPr/>
        </p:nvSpPr>
        <p:spPr>
          <a:xfrm>
            <a:off x="1660050" y="2949850"/>
            <a:ext cx="7375200" cy="3113400"/>
          </a:xfrm>
          <a:prstGeom prst="rect">
            <a:avLst/>
          </a:prstGeom>
          <a:noFill/>
          <a:ln>
            <a:noFill/>
          </a:ln>
        </p:spPr>
        <p:txBody>
          <a:bodyPr anchorCtr="0" anchor="ctr" bIns="91425" lIns="91425" rIns="91425" wrap="square" tIns="91425">
            <a:noAutofit/>
          </a:bodyPr>
          <a:lstStyle/>
          <a:p>
            <a:pPr indent="-533400" lvl="0" marL="457200" rtl="0">
              <a:spcBef>
                <a:spcPts val="0"/>
              </a:spcBef>
              <a:spcAft>
                <a:spcPts val="0"/>
              </a:spcAft>
              <a:buClr>
                <a:schemeClr val="dk2"/>
              </a:buClr>
              <a:buSzPts val="4800"/>
              <a:buChar char="-"/>
            </a:pPr>
            <a:r>
              <a:rPr b="1" lang="en-US" sz="4800">
                <a:solidFill>
                  <a:schemeClr val="dk2"/>
                </a:solidFill>
              </a:rPr>
              <a:t>données fiables</a:t>
            </a:r>
            <a:endParaRPr b="1" sz="4800">
              <a:solidFill>
                <a:schemeClr val="dk2"/>
              </a:solidFill>
            </a:endParaRPr>
          </a:p>
        </p:txBody>
      </p:sp>
      <p:sp>
        <p:nvSpPr>
          <p:cNvPr id="120" name="Shape 120"/>
          <p:cNvSpPr txBox="1"/>
          <p:nvPr/>
        </p:nvSpPr>
        <p:spPr>
          <a:xfrm>
            <a:off x="13008425" y="3810000"/>
            <a:ext cx="7375200" cy="1044900"/>
          </a:xfrm>
          <a:prstGeom prst="rect">
            <a:avLst/>
          </a:prstGeom>
          <a:noFill/>
          <a:ln>
            <a:noFill/>
          </a:ln>
        </p:spPr>
        <p:txBody>
          <a:bodyPr anchorCtr="0" anchor="t" bIns="91425" lIns="91425" rIns="91425" wrap="square" tIns="91425">
            <a:noAutofit/>
          </a:bodyPr>
          <a:lstStyle/>
          <a:p>
            <a:pPr indent="-533400" lvl="0" marL="457200" rtl="0">
              <a:spcBef>
                <a:spcPts val="0"/>
              </a:spcBef>
              <a:spcAft>
                <a:spcPts val="0"/>
              </a:spcAft>
              <a:buSzPts val="4800"/>
              <a:buChar char="-"/>
            </a:pPr>
            <a:r>
              <a:rPr b="1" lang="en-US" sz="4800"/>
              <a:t>données pertinentes</a:t>
            </a:r>
            <a:endParaRPr b="1" sz="4800"/>
          </a:p>
          <a:p>
            <a:pPr indent="0" lvl="0" marL="0" rtl="0">
              <a:spcBef>
                <a:spcPts val="0"/>
              </a:spcBef>
              <a:spcAft>
                <a:spcPts val="0"/>
              </a:spcAft>
              <a:buNone/>
            </a:pPr>
            <a:r>
              <a:rPr lang="en-US" sz="4800"/>
              <a:t>  </a:t>
            </a:r>
            <a:endParaRPr sz="4800"/>
          </a:p>
        </p:txBody>
      </p:sp>
      <p:sp>
        <p:nvSpPr>
          <p:cNvPr id="121" name="Shape 121"/>
          <p:cNvSpPr txBox="1"/>
          <p:nvPr/>
        </p:nvSpPr>
        <p:spPr>
          <a:xfrm>
            <a:off x="1393400" y="5337975"/>
            <a:ext cx="8948100" cy="7104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US" sz="4800"/>
              <a:t>13 études, 6 sources différentes</a:t>
            </a:r>
            <a:endParaRPr sz="4800"/>
          </a:p>
          <a:p>
            <a:pPr indent="0" lvl="0" marL="0" rtl="0">
              <a:spcBef>
                <a:spcPts val="0"/>
              </a:spcBef>
              <a:spcAft>
                <a:spcPts val="0"/>
              </a:spcAft>
              <a:buNone/>
            </a:pPr>
            <a:r>
              <a:rPr lang="en-US" sz="4800"/>
              <a:t>  </a:t>
            </a:r>
            <a:endParaRPr sz="4800"/>
          </a:p>
        </p:txBody>
      </p:sp>
      <p:pic>
        <p:nvPicPr>
          <p:cNvPr id="122" name="Shape 122"/>
          <p:cNvPicPr preferRelativeResize="0"/>
          <p:nvPr/>
        </p:nvPicPr>
        <p:blipFill>
          <a:blip r:embed="rId6">
            <a:alphaModFix/>
          </a:blip>
          <a:stretch>
            <a:fillRect/>
          </a:stretch>
        </p:blipFill>
        <p:spPr>
          <a:xfrm>
            <a:off x="6466125" y="9269175"/>
            <a:ext cx="3991538" cy="3113400"/>
          </a:xfrm>
          <a:prstGeom prst="rect">
            <a:avLst/>
          </a:prstGeom>
          <a:noFill/>
          <a:ln>
            <a:noFill/>
          </a:ln>
        </p:spPr>
      </p:pic>
      <p:sp>
        <p:nvSpPr>
          <p:cNvPr id="123" name="Shape 123"/>
          <p:cNvSpPr txBox="1"/>
          <p:nvPr/>
        </p:nvSpPr>
        <p:spPr>
          <a:xfrm>
            <a:off x="14015350" y="6079675"/>
            <a:ext cx="15675300" cy="18288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US" sz="4800"/>
              <a:t>thème + publications récentes</a:t>
            </a:r>
            <a:br>
              <a:rPr lang="en-US" sz="4800"/>
            </a:br>
            <a:r>
              <a:rPr lang="en-US" sz="4800"/>
              <a:t>(en moyenne datent de 1 an ou 2)</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grpSp>
        <p:nvGrpSpPr>
          <p:cNvPr id="128" name="Shape 128"/>
          <p:cNvGrpSpPr/>
          <p:nvPr/>
        </p:nvGrpSpPr>
        <p:grpSpPr>
          <a:xfrm>
            <a:off x="1235924" y="384100"/>
            <a:ext cx="22195625" cy="2729428"/>
            <a:chOff x="8395125" y="-2313732"/>
            <a:chExt cx="15702600" cy="8281032"/>
          </a:xfrm>
        </p:grpSpPr>
        <p:sp>
          <p:nvSpPr>
            <p:cNvPr id="129" name="Shape 129"/>
            <p:cNvSpPr txBox="1"/>
            <p:nvPr/>
          </p:nvSpPr>
          <p:spPr>
            <a:xfrm>
              <a:off x="8395125" y="-231373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Recherche secondaire</a:t>
              </a:r>
              <a:endParaRPr b="1" sz="13800">
                <a:solidFill>
                  <a:schemeClr val="dk2"/>
                </a:solidFill>
                <a:latin typeface="Montserrat"/>
                <a:ea typeface="Montserrat"/>
                <a:cs typeface="Montserrat"/>
                <a:sym typeface="Montserrat"/>
              </a:endParaRPr>
            </a:p>
          </p:txBody>
        </p:sp>
        <p:sp>
          <p:nvSpPr>
            <p:cNvPr id="130" name="Shape 130"/>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pic>
        <p:nvPicPr>
          <p:cNvPr id="131" name="Shape 131"/>
          <p:cNvPicPr preferRelativeResize="0"/>
          <p:nvPr/>
        </p:nvPicPr>
        <p:blipFill>
          <a:blip r:embed="rId3">
            <a:alphaModFix/>
          </a:blip>
          <a:stretch>
            <a:fillRect/>
          </a:stretch>
        </p:blipFill>
        <p:spPr>
          <a:xfrm>
            <a:off x="1235925" y="8367550"/>
            <a:ext cx="11731350" cy="4423625"/>
          </a:xfrm>
          <a:prstGeom prst="rect">
            <a:avLst/>
          </a:prstGeom>
          <a:noFill/>
          <a:ln>
            <a:noFill/>
          </a:ln>
        </p:spPr>
      </p:pic>
      <p:pic>
        <p:nvPicPr>
          <p:cNvPr id="132" name="Shape 132"/>
          <p:cNvPicPr preferRelativeResize="0"/>
          <p:nvPr/>
        </p:nvPicPr>
        <p:blipFill>
          <a:blip r:embed="rId4">
            <a:alphaModFix/>
          </a:blip>
          <a:stretch>
            <a:fillRect/>
          </a:stretch>
        </p:blipFill>
        <p:spPr>
          <a:xfrm>
            <a:off x="5032466" y="2361503"/>
            <a:ext cx="9330335" cy="5006150"/>
          </a:xfrm>
          <a:prstGeom prst="rect">
            <a:avLst/>
          </a:prstGeom>
          <a:noFill/>
          <a:ln>
            <a:noFill/>
          </a:ln>
        </p:spPr>
      </p:pic>
      <p:pic>
        <p:nvPicPr>
          <p:cNvPr id="133" name="Shape 133"/>
          <p:cNvPicPr preferRelativeResize="0"/>
          <p:nvPr/>
        </p:nvPicPr>
        <p:blipFill>
          <a:blip r:embed="rId5">
            <a:alphaModFix/>
          </a:blip>
          <a:stretch>
            <a:fillRect/>
          </a:stretch>
        </p:blipFill>
        <p:spPr>
          <a:xfrm>
            <a:off x="14233125" y="6819910"/>
            <a:ext cx="10144525" cy="6133900"/>
          </a:xfrm>
          <a:prstGeom prst="rect">
            <a:avLst/>
          </a:prstGeom>
          <a:noFill/>
          <a:ln>
            <a:noFill/>
          </a:ln>
        </p:spPr>
      </p:pic>
      <p:sp>
        <p:nvSpPr>
          <p:cNvPr id="134" name="Shape 134"/>
          <p:cNvSpPr txBox="1"/>
          <p:nvPr/>
        </p:nvSpPr>
        <p:spPr>
          <a:xfrm>
            <a:off x="1235925" y="7512400"/>
            <a:ext cx="8948100" cy="7104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US" sz="4800"/>
              <a:t>Grande phase de prospection</a:t>
            </a:r>
            <a:endParaRPr sz="4800"/>
          </a:p>
          <a:p>
            <a:pPr indent="0" lvl="0" marL="0" rtl="0">
              <a:spcBef>
                <a:spcPts val="0"/>
              </a:spcBef>
              <a:spcAft>
                <a:spcPts val="0"/>
              </a:spcAft>
              <a:buNone/>
            </a:pPr>
            <a:r>
              <a:rPr lang="en-US" sz="4800"/>
              <a:t>  </a:t>
            </a:r>
            <a:endParaRPr sz="4800"/>
          </a:p>
        </p:txBody>
      </p:sp>
      <p:sp>
        <p:nvSpPr>
          <p:cNvPr id="135" name="Shape 135"/>
          <p:cNvSpPr txBox="1"/>
          <p:nvPr/>
        </p:nvSpPr>
        <p:spPr>
          <a:xfrm>
            <a:off x="15703050" y="5750475"/>
            <a:ext cx="8948100" cy="7104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US" sz="4800"/>
              <a:t>Usage prévalent du PC</a:t>
            </a:r>
            <a:endParaRPr sz="4800"/>
          </a:p>
          <a:p>
            <a:pPr indent="0" lvl="0" marL="0" rtl="0">
              <a:spcBef>
                <a:spcPts val="0"/>
              </a:spcBef>
              <a:spcAft>
                <a:spcPts val="0"/>
              </a:spcAft>
              <a:buNone/>
            </a:pPr>
            <a:r>
              <a:rPr lang="en-US" sz="4800"/>
              <a:t>  </a:t>
            </a:r>
            <a:endParaRPr sz="4800"/>
          </a:p>
        </p:txBody>
      </p:sp>
      <p:sp>
        <p:nvSpPr>
          <p:cNvPr id="136" name="Shape 136"/>
          <p:cNvSpPr txBox="1"/>
          <p:nvPr/>
        </p:nvSpPr>
        <p:spPr>
          <a:xfrm>
            <a:off x="1361100" y="4126950"/>
            <a:ext cx="3918600" cy="18984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US" sz="4800"/>
              <a:t>Voyage à plusieurs</a:t>
            </a:r>
            <a:endParaRPr sz="4800"/>
          </a:p>
          <a:p>
            <a:pPr indent="0" lvl="0" marL="0" rtl="0">
              <a:spcBef>
                <a:spcPts val="0"/>
              </a:spcBef>
              <a:spcAft>
                <a:spcPts val="0"/>
              </a:spcAft>
              <a:buNone/>
            </a:pPr>
            <a:r>
              <a:rPr lang="en-US" sz="4800"/>
              <a:t>  </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grpSp>
        <p:nvGrpSpPr>
          <p:cNvPr id="141" name="Shape 141"/>
          <p:cNvGrpSpPr/>
          <p:nvPr/>
        </p:nvGrpSpPr>
        <p:grpSpPr>
          <a:xfrm>
            <a:off x="1235924" y="580525"/>
            <a:ext cx="22195625" cy="2533003"/>
            <a:chOff x="8395125" y="-1717782"/>
            <a:chExt cx="15702600" cy="7685082"/>
          </a:xfrm>
        </p:grpSpPr>
        <p:sp>
          <p:nvSpPr>
            <p:cNvPr id="142" name="Shape 142"/>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Recherche primaire</a:t>
              </a:r>
              <a:endParaRPr b="1" sz="13800">
                <a:solidFill>
                  <a:schemeClr val="dk2"/>
                </a:solidFill>
                <a:latin typeface="Montserrat"/>
                <a:ea typeface="Montserrat"/>
                <a:cs typeface="Montserrat"/>
                <a:sym typeface="Montserrat"/>
              </a:endParaRPr>
            </a:p>
          </p:txBody>
        </p:sp>
        <p:sp>
          <p:nvSpPr>
            <p:cNvPr id="143" name="Shape 143"/>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grpSp>
        <p:nvGrpSpPr>
          <p:cNvPr id="148" name="Shape 148"/>
          <p:cNvGrpSpPr/>
          <p:nvPr/>
        </p:nvGrpSpPr>
        <p:grpSpPr>
          <a:xfrm>
            <a:off x="1235924" y="580525"/>
            <a:ext cx="22195625" cy="2533003"/>
            <a:chOff x="8395125" y="-1717782"/>
            <a:chExt cx="15702600" cy="7685082"/>
          </a:xfrm>
        </p:grpSpPr>
        <p:sp>
          <p:nvSpPr>
            <p:cNvPr id="149" name="Shape 149"/>
            <p:cNvSpPr txBox="1"/>
            <p:nvPr/>
          </p:nvSpPr>
          <p:spPr>
            <a:xfrm>
              <a:off x="8395125" y="-1717782"/>
              <a:ext cx="15702600" cy="5999400"/>
            </a:xfrm>
            <a:prstGeom prst="rect">
              <a:avLst/>
            </a:prstGeom>
            <a:noFill/>
            <a:ln>
              <a:noFill/>
            </a:ln>
          </p:spPr>
          <p:txBody>
            <a:bodyPr anchorCtr="0" anchor="t" bIns="45700" lIns="91425" rIns="91425" wrap="square" tIns="45700">
              <a:noAutofit/>
            </a:bodyPr>
            <a:lstStyle/>
            <a:p>
              <a:pPr indent="0" lvl="0" marL="0" marR="0" rtl="0" algn="l">
                <a:lnSpc>
                  <a:spcPct val="94637"/>
                </a:lnSpc>
                <a:spcBef>
                  <a:spcPts val="0"/>
                </a:spcBef>
                <a:spcAft>
                  <a:spcPts val="0"/>
                </a:spcAft>
                <a:buNone/>
              </a:pPr>
              <a:r>
                <a:rPr b="1" lang="en-US" sz="13800">
                  <a:solidFill>
                    <a:schemeClr val="dk2"/>
                  </a:solidFill>
                  <a:latin typeface="Montserrat"/>
                  <a:ea typeface="Montserrat"/>
                  <a:cs typeface="Montserrat"/>
                  <a:sym typeface="Montserrat"/>
                </a:rPr>
                <a:t>Observation</a:t>
              </a:r>
              <a:endParaRPr b="1" sz="13800">
                <a:solidFill>
                  <a:schemeClr val="dk2"/>
                </a:solidFill>
                <a:latin typeface="Montserrat"/>
                <a:ea typeface="Montserrat"/>
                <a:cs typeface="Montserrat"/>
                <a:sym typeface="Montserrat"/>
              </a:endParaRPr>
            </a:p>
          </p:txBody>
        </p:sp>
        <p:sp>
          <p:nvSpPr>
            <p:cNvPr id="150" name="Shape 150"/>
            <p:cNvSpPr txBox="1"/>
            <p:nvPr/>
          </p:nvSpPr>
          <p:spPr>
            <a:xfrm>
              <a:off x="13155998" y="5105400"/>
              <a:ext cx="7841400" cy="861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Simple GP">
      <a:dk1>
        <a:srgbClr val="7F7F7F"/>
      </a:dk1>
      <a:lt1>
        <a:srgbClr val="FFFFFF"/>
      </a:lt1>
      <a:dk2>
        <a:srgbClr val="000000"/>
      </a:dk2>
      <a:lt2>
        <a:srgbClr val="FFFFFF"/>
      </a:lt2>
      <a:accent1>
        <a:srgbClr val="000000"/>
      </a:accent1>
      <a:accent2>
        <a:srgbClr val="8FA2AA"/>
      </a:accent2>
      <a:accent3>
        <a:srgbClr val="545557"/>
      </a:accent3>
      <a:accent4>
        <a:srgbClr val="91969B"/>
      </a:accent4>
      <a:accent5>
        <a:srgbClr val="4B5050"/>
      </a:accent5>
      <a:accent6>
        <a:srgbClr val="91969B"/>
      </a:accent6>
      <a:hlink>
        <a:srgbClr val="4B5050"/>
      </a:hlink>
      <a:folHlink>
        <a:srgbClr val="19B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